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2"/>
  </p:notesMasterIdLst>
  <p:sldIdLst>
    <p:sldId id="256" r:id="rId2"/>
    <p:sldId id="258" r:id="rId3"/>
    <p:sldId id="311" r:id="rId4"/>
    <p:sldId id="312" r:id="rId5"/>
    <p:sldId id="259" r:id="rId6"/>
    <p:sldId id="313" r:id="rId7"/>
    <p:sldId id="260" r:id="rId8"/>
    <p:sldId id="261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34" r:id="rId19"/>
    <p:sldId id="262" r:id="rId20"/>
    <p:sldId id="324" r:id="rId21"/>
    <p:sldId id="263" r:id="rId22"/>
    <p:sldId id="264" r:id="rId23"/>
    <p:sldId id="323" r:id="rId24"/>
    <p:sldId id="325" r:id="rId25"/>
    <p:sldId id="326" r:id="rId26"/>
    <p:sldId id="327" r:id="rId27"/>
    <p:sldId id="328" r:id="rId28"/>
    <p:sldId id="329" r:id="rId29"/>
    <p:sldId id="332" r:id="rId30"/>
    <p:sldId id="331" r:id="rId31"/>
    <p:sldId id="333" r:id="rId32"/>
    <p:sldId id="265" r:id="rId33"/>
    <p:sldId id="269" r:id="rId34"/>
    <p:sldId id="335" r:id="rId35"/>
    <p:sldId id="336" r:id="rId36"/>
    <p:sldId id="337" r:id="rId37"/>
    <p:sldId id="338" r:id="rId38"/>
    <p:sldId id="341" r:id="rId39"/>
    <p:sldId id="339" r:id="rId40"/>
    <p:sldId id="340" r:id="rId41"/>
  </p:sldIdLst>
  <p:sldSz cx="9144000" cy="5143500" type="screen16x9"/>
  <p:notesSz cx="6858000" cy="9144000"/>
  <p:embeddedFontLst>
    <p:embeddedFont>
      <p:font typeface="Anaheim" panose="020B0604020202020204" charset="0"/>
      <p:regular r:id="rId43"/>
    </p:embeddedFont>
    <p:embeddedFont>
      <p:font typeface="Bebas Neue" panose="020B0606020202050201" pitchFamily="34" charset="0"/>
      <p:regular r:id="rId44"/>
    </p:embeddedFont>
    <p:embeddedFont>
      <p:font typeface="Comfortaa" panose="020B0604020202020204" charset="0"/>
      <p:regular r:id="rId45"/>
      <p:bold r:id="rId46"/>
    </p:embeddedFont>
    <p:embeddedFont>
      <p:font typeface="Fira Code" panose="020B0809050000020004" pitchFamily="49" charset="0"/>
      <p:regular r:id="rId47"/>
      <p:bold r:id="rId48"/>
    </p:embeddedFont>
    <p:embeddedFont>
      <p:font typeface="Nunito Light" pitchFamily="2" charset="0"/>
      <p:regular r:id="rId49"/>
      <p:italic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  <p:embeddedFont>
      <p:font typeface="Source Code Pro Medium" panose="020B05090304030202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A74767-5B6B-4007-88D8-403E18D6B3F0}">
  <a:tblStyle styleId="{B0A74767-5B6B-4007-88D8-403E18D6B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3129C1-CE6F-4D62-A54F-FE519A6578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591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pasa sino agrego una capa</a:t>
            </a:r>
          </a:p>
          <a:p>
            <a:r>
              <a:rPr lang="es-MX" dirty="0"/>
              <a:t>Como cambiar los temas</a:t>
            </a:r>
          </a:p>
          <a:p>
            <a:r>
              <a:rPr lang="es-MX" dirty="0"/>
              <a:t>Ejemplos con varios temas</a:t>
            </a:r>
          </a:p>
          <a:p>
            <a:r>
              <a:rPr lang="es-MX" dirty="0"/>
              <a:t>Se puede guardar un tema  (si se puede hacer o no)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71088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Escribir en vivo como escribir el codigo</a:t>
            </a:r>
          </a:p>
          <a:p>
            <a:r>
              <a:rPr lang="es-MX" dirty="0"/>
              <a:t>Solo en el primer ejemplo ir viendo que pasa al agregar cada capa</a:t>
            </a:r>
          </a:p>
        </p:txBody>
      </p:sp>
    </p:spTree>
    <p:extLst>
      <p:ext uri="{BB962C8B-B14F-4D97-AF65-F5344CB8AC3E}">
        <p14:creationId xmlns:p14="http://schemas.microsoft.com/office/powerpoint/2010/main" val="30269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J_point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9063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62573e21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62573e21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Explicar que es la sombra</a:t>
            </a:r>
          </a:p>
        </p:txBody>
      </p:sp>
    </p:spTree>
    <p:extLst>
      <p:ext uri="{BB962C8B-B14F-4D97-AF65-F5344CB8AC3E}">
        <p14:creationId xmlns:p14="http://schemas.microsoft.com/office/powerpoint/2010/main" val="151324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Como ajustar los pixeles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706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405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51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62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Podemos generar gráficos más complejos </a:t>
            </a:r>
          </a:p>
        </p:txBody>
      </p:sp>
    </p:spTree>
    <p:extLst>
      <p:ext uri="{BB962C8B-B14F-4D97-AF65-F5344CB8AC3E}">
        <p14:creationId xmlns:p14="http://schemas.microsoft.com/office/powerpoint/2010/main" val="167978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33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5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687525" y="3464250"/>
            <a:ext cx="57435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687414" y="1600950"/>
            <a:ext cx="57435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4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4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64" r:id="rId10"/>
    <p:sldLayoutId id="2147483665" r:id="rId11"/>
    <p:sldLayoutId id="2147483666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8.wdp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11.wdp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5.wdp"/><Relationship Id="rId7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microsoft.com/office/2007/relationships/hdphoto" Target="../media/hdphoto11.wdp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42.png"/><Relationship Id="rId4" Type="http://schemas.microsoft.com/office/2007/relationships/hdphoto" Target="../media/hdphoto18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microsoft.com/office/2007/relationships/hdphoto" Target="../media/hdphoto2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microsoft.com/office/2007/relationships/hdphoto" Target="../media/hdphoto23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microsoft.com/office/2007/relationships/hdphoto" Target="../media/hdphoto27.wdp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9.wdp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0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3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tiff"/><Relationship Id="rId4" Type="http://schemas.microsoft.com/office/2007/relationships/hdphoto" Target="../media/hdphoto33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3367960" y="76819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Unidad 3: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 Gráficos en R</a:t>
            </a:r>
            <a:endParaRPr sz="3600" dirty="0">
              <a:solidFill>
                <a:schemeClr val="accent4"/>
              </a:solidFill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2420422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1400" dirty="0"/>
              <a:t>&lt; M. en C. Olga Andrea Hernández Miranda &gt;</a:t>
            </a:r>
            <a:endParaRPr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10492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7618642" y="134049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7499237" y="187148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383285" y="596346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Gráfico de barras - Iconos gratis de flechas">
            <a:extLst>
              <a:ext uri="{FF2B5EF4-FFF2-40B4-BE49-F238E27FC236}">
                <a16:creationId xmlns:a16="http://schemas.microsoft.com/office/drawing/2014/main" id="{0BEDDB35-EC84-E733-5C57-F44EFBAD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6" y="3545999"/>
            <a:ext cx="979927" cy="97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tter plot - Free miscellaneous icons">
            <a:extLst>
              <a:ext uri="{FF2B5EF4-FFF2-40B4-BE49-F238E27FC236}">
                <a16:creationId xmlns:a16="http://schemas.microsoft.com/office/drawing/2014/main" id="{320B433D-16E0-79B9-EE9A-2E903A4A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44" y="3462527"/>
            <a:ext cx="1299686" cy="12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x plot - Free interface icons">
            <a:extLst>
              <a:ext uri="{FF2B5EF4-FFF2-40B4-BE49-F238E27FC236}">
                <a16:creationId xmlns:a16="http://schemas.microsoft.com/office/drawing/2014/main" id="{E20CDAC1-71D2-4010-032A-64E41CA9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24" y="3462527"/>
            <a:ext cx="1204171" cy="12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42;p31">
            <a:extLst>
              <a:ext uri="{FF2B5EF4-FFF2-40B4-BE49-F238E27FC236}">
                <a16:creationId xmlns:a16="http://schemas.microsoft.com/office/drawing/2014/main" id="{4F8E83B6-F725-F32E-2DC1-FAAA0E865333}"/>
              </a:ext>
            </a:extLst>
          </p:cNvPr>
          <p:cNvSpPr txBox="1"/>
          <p:nvPr/>
        </p:nvSpPr>
        <p:spPr>
          <a:xfrm>
            <a:off x="2015133" y="1088450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1F34D4AB-12B9-B330-17DD-D0F72EE5E720}"/>
              </a:ext>
            </a:extLst>
          </p:cNvPr>
          <p:cNvSpPr/>
          <p:nvPr/>
        </p:nvSpPr>
        <p:spPr>
          <a:xfrm>
            <a:off x="5901320" y="1170870"/>
            <a:ext cx="3242679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F3516AD-DDAC-CD79-44F8-78E8C73CB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47739"/>
            <a:ext cx="5785432" cy="1071762"/>
          </a:xfrm>
          <a:prstGeom prst="rect">
            <a:avLst/>
          </a:prstGeom>
        </p:spPr>
      </p:pic>
      <p:pic>
        <p:nvPicPr>
          <p:cNvPr id="15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EAE9F92-B3F2-44D7-F450-EE22F0BE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041" y="1783080"/>
            <a:ext cx="3143619" cy="2647276"/>
          </a:xfrm>
          <a:prstGeom prst="rect">
            <a:avLst/>
          </a:prstGeom>
        </p:spPr>
      </p:pic>
      <p:grpSp>
        <p:nvGrpSpPr>
          <p:cNvPr id="16" name="Google Shape;530;p39">
            <a:extLst>
              <a:ext uri="{FF2B5EF4-FFF2-40B4-BE49-F238E27FC236}">
                <a16:creationId xmlns:a16="http://schemas.microsoft.com/office/drawing/2014/main" id="{EEA8504B-D814-A9FD-A4FA-AC8C3418EFE6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17" name="Google Shape;531;p39">
              <a:extLst>
                <a:ext uri="{FF2B5EF4-FFF2-40B4-BE49-F238E27FC236}">
                  <a16:creationId xmlns:a16="http://schemas.microsoft.com/office/drawing/2014/main" id="{BE6D59B7-B50D-95FB-8C55-14573687D166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2;p39">
              <a:extLst>
                <a:ext uri="{FF2B5EF4-FFF2-40B4-BE49-F238E27FC236}">
                  <a16:creationId xmlns:a16="http://schemas.microsoft.com/office/drawing/2014/main" id="{9AC204E3-8839-3165-DC0C-ADCA7F129D2E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3;p39">
              <a:extLst>
                <a:ext uri="{FF2B5EF4-FFF2-40B4-BE49-F238E27FC236}">
                  <a16:creationId xmlns:a16="http://schemas.microsoft.com/office/drawing/2014/main" id="{97CE577F-EFFE-4F4B-3850-CE6EB08F35B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39">
              <a:extLst>
                <a:ext uri="{FF2B5EF4-FFF2-40B4-BE49-F238E27FC236}">
                  <a16:creationId xmlns:a16="http://schemas.microsoft.com/office/drawing/2014/main" id="{6A980B29-3EE9-5C99-51CE-FB55E2AF37A3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39">
              <a:extLst>
                <a:ext uri="{FF2B5EF4-FFF2-40B4-BE49-F238E27FC236}">
                  <a16:creationId xmlns:a16="http://schemas.microsoft.com/office/drawing/2014/main" id="{F9E46608-0427-79F6-8CAB-D8D8ED2D461B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39">
              <a:extLst>
                <a:ext uri="{FF2B5EF4-FFF2-40B4-BE49-F238E27FC236}">
                  <a16:creationId xmlns:a16="http://schemas.microsoft.com/office/drawing/2014/main" id="{D6AA546D-3E50-69CA-6E4A-478355436B35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39">
              <a:extLst>
                <a:ext uri="{FF2B5EF4-FFF2-40B4-BE49-F238E27FC236}">
                  <a16:creationId xmlns:a16="http://schemas.microsoft.com/office/drawing/2014/main" id="{A826D9BE-F243-17EA-A956-6E5220C7D097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39">
              <a:extLst>
                <a:ext uri="{FF2B5EF4-FFF2-40B4-BE49-F238E27FC236}">
                  <a16:creationId xmlns:a16="http://schemas.microsoft.com/office/drawing/2014/main" id="{7D36DE22-2DFA-2F23-0E12-136B5674C9AE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39">
              <a:extLst>
                <a:ext uri="{FF2B5EF4-FFF2-40B4-BE49-F238E27FC236}">
                  <a16:creationId xmlns:a16="http://schemas.microsoft.com/office/drawing/2014/main" id="{A328DDA2-86B3-90E3-5E64-F9AA5657ED20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;p39">
              <a:extLst>
                <a:ext uri="{FF2B5EF4-FFF2-40B4-BE49-F238E27FC236}">
                  <a16:creationId xmlns:a16="http://schemas.microsoft.com/office/drawing/2014/main" id="{F0B6D64D-FC15-A26C-0797-29023C320F5D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1;p39">
              <a:extLst>
                <a:ext uri="{FF2B5EF4-FFF2-40B4-BE49-F238E27FC236}">
                  <a16:creationId xmlns:a16="http://schemas.microsoft.com/office/drawing/2014/main" id="{F4F2863F-5147-BB45-1178-CDE84EC7C0A2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;p39">
              <a:extLst>
                <a:ext uri="{FF2B5EF4-FFF2-40B4-BE49-F238E27FC236}">
                  <a16:creationId xmlns:a16="http://schemas.microsoft.com/office/drawing/2014/main" id="{4C41C3B8-1C64-F61A-79D3-99C7867936A3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;p39">
              <a:extLst>
                <a:ext uri="{FF2B5EF4-FFF2-40B4-BE49-F238E27FC236}">
                  <a16:creationId xmlns:a16="http://schemas.microsoft.com/office/drawing/2014/main" id="{D702D108-7B27-2D83-B0C7-F54916D7D090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531;p39">
            <a:extLst>
              <a:ext uri="{FF2B5EF4-FFF2-40B4-BE49-F238E27FC236}">
                <a16:creationId xmlns:a16="http://schemas.microsoft.com/office/drawing/2014/main" id="{B0C97C02-549A-B0A0-8525-5C8CA7FEEF5F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32;p39">
            <a:extLst>
              <a:ext uri="{FF2B5EF4-FFF2-40B4-BE49-F238E27FC236}">
                <a16:creationId xmlns:a16="http://schemas.microsoft.com/office/drawing/2014/main" id="{9DA1A44A-9941-9265-6244-E67AE7B2CCEC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41;p39">
            <a:extLst>
              <a:ext uri="{FF2B5EF4-FFF2-40B4-BE49-F238E27FC236}">
                <a16:creationId xmlns:a16="http://schemas.microsoft.com/office/drawing/2014/main" id="{E9156A54-30F8-2CFE-E196-61C2E999D877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42;p39">
            <a:extLst>
              <a:ext uri="{FF2B5EF4-FFF2-40B4-BE49-F238E27FC236}">
                <a16:creationId xmlns:a16="http://schemas.microsoft.com/office/drawing/2014/main" id="{AF5558AB-D7BB-CEAA-A2A6-382D073172E0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9C6CF235-6BF0-1CFA-AC80-A61C26C23C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444500"/>
            <a:ext cx="7710487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Gráficos</a:t>
            </a:r>
            <a:r>
              <a:rPr lang="en" sz="3200" dirty="0">
                <a:solidFill>
                  <a:schemeClr val="accent4"/>
                </a:solidFill>
              </a:rPr>
              <a:t> sencillos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4974774-FCE5-6E65-AB1C-5ED24F6AEC71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3628C58-6F91-C451-614E-FD7130ADA0B6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Picture 2" descr="Gráfico de barras - Iconos gratis de flechas">
              <a:extLst>
                <a:ext uri="{FF2B5EF4-FFF2-40B4-BE49-F238E27FC236}">
                  <a16:creationId xmlns:a16="http://schemas.microsoft.com/office/drawing/2014/main" id="{C4ED95EB-37DE-6387-C4D7-DA4EAE921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419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1F34D4AB-12B9-B330-17DD-D0F72EE5E720}"/>
              </a:ext>
            </a:extLst>
          </p:cNvPr>
          <p:cNvSpPr/>
          <p:nvPr/>
        </p:nvSpPr>
        <p:spPr>
          <a:xfrm>
            <a:off x="5707380" y="1170870"/>
            <a:ext cx="3436619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6" name="Google Shape;530;p39">
            <a:extLst>
              <a:ext uri="{FF2B5EF4-FFF2-40B4-BE49-F238E27FC236}">
                <a16:creationId xmlns:a16="http://schemas.microsoft.com/office/drawing/2014/main" id="{EEA8504B-D814-A9FD-A4FA-AC8C3418EFE6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17" name="Google Shape;531;p39">
              <a:extLst>
                <a:ext uri="{FF2B5EF4-FFF2-40B4-BE49-F238E27FC236}">
                  <a16:creationId xmlns:a16="http://schemas.microsoft.com/office/drawing/2014/main" id="{BE6D59B7-B50D-95FB-8C55-14573687D166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2;p39">
              <a:extLst>
                <a:ext uri="{FF2B5EF4-FFF2-40B4-BE49-F238E27FC236}">
                  <a16:creationId xmlns:a16="http://schemas.microsoft.com/office/drawing/2014/main" id="{9AC204E3-8839-3165-DC0C-ADCA7F129D2E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3;p39">
              <a:extLst>
                <a:ext uri="{FF2B5EF4-FFF2-40B4-BE49-F238E27FC236}">
                  <a16:creationId xmlns:a16="http://schemas.microsoft.com/office/drawing/2014/main" id="{97CE577F-EFFE-4F4B-3850-CE6EB08F35B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39">
              <a:extLst>
                <a:ext uri="{FF2B5EF4-FFF2-40B4-BE49-F238E27FC236}">
                  <a16:creationId xmlns:a16="http://schemas.microsoft.com/office/drawing/2014/main" id="{6A980B29-3EE9-5C99-51CE-FB55E2AF37A3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39">
              <a:extLst>
                <a:ext uri="{FF2B5EF4-FFF2-40B4-BE49-F238E27FC236}">
                  <a16:creationId xmlns:a16="http://schemas.microsoft.com/office/drawing/2014/main" id="{F9E46608-0427-79F6-8CAB-D8D8ED2D461B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39">
              <a:extLst>
                <a:ext uri="{FF2B5EF4-FFF2-40B4-BE49-F238E27FC236}">
                  <a16:creationId xmlns:a16="http://schemas.microsoft.com/office/drawing/2014/main" id="{D6AA546D-3E50-69CA-6E4A-478355436B35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39">
              <a:extLst>
                <a:ext uri="{FF2B5EF4-FFF2-40B4-BE49-F238E27FC236}">
                  <a16:creationId xmlns:a16="http://schemas.microsoft.com/office/drawing/2014/main" id="{A826D9BE-F243-17EA-A956-6E5220C7D097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39">
              <a:extLst>
                <a:ext uri="{FF2B5EF4-FFF2-40B4-BE49-F238E27FC236}">
                  <a16:creationId xmlns:a16="http://schemas.microsoft.com/office/drawing/2014/main" id="{7D36DE22-2DFA-2F23-0E12-136B5674C9AE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39">
              <a:extLst>
                <a:ext uri="{FF2B5EF4-FFF2-40B4-BE49-F238E27FC236}">
                  <a16:creationId xmlns:a16="http://schemas.microsoft.com/office/drawing/2014/main" id="{A328DDA2-86B3-90E3-5E64-F9AA5657ED20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;p39">
              <a:extLst>
                <a:ext uri="{FF2B5EF4-FFF2-40B4-BE49-F238E27FC236}">
                  <a16:creationId xmlns:a16="http://schemas.microsoft.com/office/drawing/2014/main" id="{F0B6D64D-FC15-A26C-0797-29023C320F5D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1;p39">
              <a:extLst>
                <a:ext uri="{FF2B5EF4-FFF2-40B4-BE49-F238E27FC236}">
                  <a16:creationId xmlns:a16="http://schemas.microsoft.com/office/drawing/2014/main" id="{F4F2863F-5147-BB45-1178-CDE84EC7C0A2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;p39">
              <a:extLst>
                <a:ext uri="{FF2B5EF4-FFF2-40B4-BE49-F238E27FC236}">
                  <a16:creationId xmlns:a16="http://schemas.microsoft.com/office/drawing/2014/main" id="{4C41C3B8-1C64-F61A-79D3-99C7867936A3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;p39">
              <a:extLst>
                <a:ext uri="{FF2B5EF4-FFF2-40B4-BE49-F238E27FC236}">
                  <a16:creationId xmlns:a16="http://schemas.microsoft.com/office/drawing/2014/main" id="{D702D108-7B27-2D83-B0C7-F54916D7D090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531;p39">
            <a:extLst>
              <a:ext uri="{FF2B5EF4-FFF2-40B4-BE49-F238E27FC236}">
                <a16:creationId xmlns:a16="http://schemas.microsoft.com/office/drawing/2014/main" id="{B0C97C02-549A-B0A0-8525-5C8CA7FEEF5F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32;p39">
            <a:extLst>
              <a:ext uri="{FF2B5EF4-FFF2-40B4-BE49-F238E27FC236}">
                <a16:creationId xmlns:a16="http://schemas.microsoft.com/office/drawing/2014/main" id="{9DA1A44A-9941-9265-6244-E67AE7B2CCEC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41;p39">
            <a:extLst>
              <a:ext uri="{FF2B5EF4-FFF2-40B4-BE49-F238E27FC236}">
                <a16:creationId xmlns:a16="http://schemas.microsoft.com/office/drawing/2014/main" id="{E9156A54-30F8-2CFE-E196-61C2E999D877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42;p39">
            <a:extLst>
              <a:ext uri="{FF2B5EF4-FFF2-40B4-BE49-F238E27FC236}">
                <a16:creationId xmlns:a16="http://schemas.microsoft.com/office/drawing/2014/main" id="{AF5558AB-D7BB-CEAA-A2A6-382D073172E0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63F3D3-8893-1E6F-AE8E-52E04D69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62741"/>
            <a:ext cx="5425799" cy="1740607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212281-498D-BB42-D5D4-3DC33FB1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646" y="1835978"/>
            <a:ext cx="3114085" cy="2394131"/>
          </a:xfrm>
          <a:prstGeom prst="rect">
            <a:avLst/>
          </a:prstGeom>
        </p:spPr>
      </p:pic>
      <p:sp>
        <p:nvSpPr>
          <p:cNvPr id="6" name="Google Shape;497;p38">
            <a:extLst>
              <a:ext uri="{FF2B5EF4-FFF2-40B4-BE49-F238E27FC236}">
                <a16:creationId xmlns:a16="http://schemas.microsoft.com/office/drawing/2014/main" id="{CFDBFEF0-B58E-1E25-FF52-5EB1D9E2F830}"/>
              </a:ext>
            </a:extLst>
          </p:cNvPr>
          <p:cNvSpPr txBox="1">
            <a:spLocks/>
          </p:cNvSpPr>
          <p:nvPr/>
        </p:nvSpPr>
        <p:spPr>
          <a:xfrm>
            <a:off x="403911" y="4624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s-MX" sz="3200" dirty="0">
                <a:solidFill>
                  <a:schemeClr val="tx1"/>
                </a:solidFill>
              </a:rPr>
              <a:t>Gráficos</a:t>
            </a:r>
            <a:r>
              <a:rPr lang="es-MX" sz="3200" dirty="0">
                <a:solidFill>
                  <a:schemeClr val="accent4"/>
                </a:solidFill>
              </a:rPr>
              <a:t> sencillos</a:t>
            </a:r>
            <a:endParaRPr lang="es-MX" sz="3200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FBBF2E8-59F5-CF4E-7737-74469867A168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7183341-72F6-2978-6E85-548E9E15480C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Picture 2" descr="Gráfico de barras - Iconos gratis de flechas">
              <a:extLst>
                <a:ext uri="{FF2B5EF4-FFF2-40B4-BE49-F238E27FC236}">
                  <a16:creationId xmlns:a16="http://schemas.microsoft.com/office/drawing/2014/main" id="{4BFC32FA-99F6-5925-E7F8-F64647076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86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1F34D4AB-12B9-B330-17DD-D0F72EE5E720}"/>
              </a:ext>
            </a:extLst>
          </p:cNvPr>
          <p:cNvSpPr/>
          <p:nvPr/>
        </p:nvSpPr>
        <p:spPr>
          <a:xfrm>
            <a:off x="6309360" y="1170870"/>
            <a:ext cx="2834639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Google Shape;531;p39">
            <a:extLst>
              <a:ext uri="{FF2B5EF4-FFF2-40B4-BE49-F238E27FC236}">
                <a16:creationId xmlns:a16="http://schemas.microsoft.com/office/drawing/2014/main" id="{B0C97C02-549A-B0A0-8525-5C8CA7FEEF5F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32;p39">
            <a:extLst>
              <a:ext uri="{FF2B5EF4-FFF2-40B4-BE49-F238E27FC236}">
                <a16:creationId xmlns:a16="http://schemas.microsoft.com/office/drawing/2014/main" id="{9DA1A44A-9941-9265-6244-E67AE7B2CCEC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41;p39">
            <a:extLst>
              <a:ext uri="{FF2B5EF4-FFF2-40B4-BE49-F238E27FC236}">
                <a16:creationId xmlns:a16="http://schemas.microsoft.com/office/drawing/2014/main" id="{E9156A54-30F8-2CFE-E196-61C2E999D877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42;p39">
            <a:extLst>
              <a:ext uri="{FF2B5EF4-FFF2-40B4-BE49-F238E27FC236}">
                <a16:creationId xmlns:a16="http://schemas.microsoft.com/office/drawing/2014/main" id="{AF5558AB-D7BB-CEAA-A2A6-382D073172E0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B238F5-DE44-12D2-8582-65E6342D9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4" y="1374018"/>
            <a:ext cx="6108958" cy="7932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201D92-D0D0-F386-BBA8-8145E8ADA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80620"/>
            <a:ext cx="6108958" cy="9678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C9BE143-C143-EE57-E6AE-3F4009F0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3538027"/>
            <a:ext cx="6108959" cy="1378096"/>
          </a:xfrm>
          <a:prstGeom prst="rect">
            <a:avLst/>
          </a:prstGeom>
        </p:spPr>
      </p:pic>
      <p:pic>
        <p:nvPicPr>
          <p:cNvPr id="15" name="Imagen 14" descr="Gráfico, Histograma&#10;&#10;Descripción generada automáticamente">
            <a:extLst>
              <a:ext uri="{FF2B5EF4-FFF2-40B4-BE49-F238E27FC236}">
                <a16:creationId xmlns:a16="http://schemas.microsoft.com/office/drawing/2014/main" id="{E4B5991C-ECE2-CBB9-5307-6DBE4EF7D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3942" y="2010099"/>
            <a:ext cx="2666496" cy="2294172"/>
          </a:xfrm>
          <a:prstGeom prst="rect">
            <a:avLst/>
          </a:prstGeom>
        </p:spPr>
      </p:pic>
      <p:sp>
        <p:nvSpPr>
          <p:cNvPr id="2" name="Google Shape;497;p38">
            <a:extLst>
              <a:ext uri="{FF2B5EF4-FFF2-40B4-BE49-F238E27FC236}">
                <a16:creationId xmlns:a16="http://schemas.microsoft.com/office/drawing/2014/main" id="{3A7C19B5-EA85-E38A-03F2-326999AAE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888" y="479425"/>
            <a:ext cx="7704137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Gráficos</a:t>
            </a:r>
            <a:r>
              <a:rPr lang="en" sz="3200" dirty="0">
                <a:solidFill>
                  <a:schemeClr val="accent4"/>
                </a:solidFill>
              </a:rPr>
              <a:t> sencillos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F1DD17B-4E3D-779B-D8C6-0A3C7D17BC28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05A0CC43-29DB-8D1C-840F-A981BD2A3931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Picture 2" descr="Gráfico de barras - Iconos gratis de flechas">
              <a:extLst>
                <a:ext uri="{FF2B5EF4-FFF2-40B4-BE49-F238E27FC236}">
                  <a16:creationId xmlns:a16="http://schemas.microsoft.com/office/drawing/2014/main" id="{272976FE-E04E-2584-3519-A7CF2C002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822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1F34D4AB-12B9-B330-17DD-D0F72EE5E720}"/>
              </a:ext>
            </a:extLst>
          </p:cNvPr>
          <p:cNvSpPr/>
          <p:nvPr/>
        </p:nvSpPr>
        <p:spPr>
          <a:xfrm>
            <a:off x="5838092" y="1170870"/>
            <a:ext cx="3305907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Google Shape;497;p38">
            <a:extLst>
              <a:ext uri="{FF2B5EF4-FFF2-40B4-BE49-F238E27FC236}">
                <a16:creationId xmlns:a16="http://schemas.microsoft.com/office/drawing/2014/main" id="{ED3D86AC-9B45-8A94-F28E-B3A86ABEB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997" y="480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/>
                </a:solidFill>
              </a:rPr>
              <a:t>Histograma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33" name="Google Shape;531;p39">
            <a:extLst>
              <a:ext uri="{FF2B5EF4-FFF2-40B4-BE49-F238E27FC236}">
                <a16:creationId xmlns:a16="http://schemas.microsoft.com/office/drawing/2014/main" id="{B0C97C02-549A-B0A0-8525-5C8CA7FEEF5F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32;p39">
            <a:extLst>
              <a:ext uri="{FF2B5EF4-FFF2-40B4-BE49-F238E27FC236}">
                <a16:creationId xmlns:a16="http://schemas.microsoft.com/office/drawing/2014/main" id="{9DA1A44A-9941-9265-6244-E67AE7B2CCEC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41;p39">
            <a:extLst>
              <a:ext uri="{FF2B5EF4-FFF2-40B4-BE49-F238E27FC236}">
                <a16:creationId xmlns:a16="http://schemas.microsoft.com/office/drawing/2014/main" id="{E9156A54-30F8-2CFE-E196-61C2E999D877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42;p39">
            <a:extLst>
              <a:ext uri="{FF2B5EF4-FFF2-40B4-BE49-F238E27FC236}">
                <a16:creationId xmlns:a16="http://schemas.microsoft.com/office/drawing/2014/main" id="{AF5558AB-D7BB-CEAA-A2A6-382D073172E0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B813D2-260B-C2FE-7125-052211B2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19902"/>
            <a:ext cx="5443915" cy="6355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B4E777-7086-A83C-CFC2-161FCC376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17058"/>
            <a:ext cx="5443915" cy="1557586"/>
          </a:xfrm>
          <a:prstGeom prst="rect">
            <a:avLst/>
          </a:prstGeom>
        </p:spPr>
      </p:pic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56D46A0A-4A6A-D2F8-ED96-9216A8A57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913" y="1806291"/>
            <a:ext cx="3140264" cy="27017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0D78ED-BEF6-175C-6528-F1BF0A1F2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28422"/>
            <a:ext cx="5443915" cy="1132274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8B69DE5-8F03-E232-F387-CB4FA6152730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52C27F6-138E-4058-6AF8-8511A3A0B6CB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Picture 2" descr="Gráfico de barras - Iconos gratis de flechas">
              <a:extLst>
                <a:ext uri="{FF2B5EF4-FFF2-40B4-BE49-F238E27FC236}">
                  <a16:creationId xmlns:a16="http://schemas.microsoft.com/office/drawing/2014/main" id="{5FA062A6-4261-E391-8F83-766E28E6A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6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FC5051C-0F30-8958-C9D8-DBFF04C2EDC0}"/>
              </a:ext>
            </a:extLst>
          </p:cNvPr>
          <p:cNvSpPr/>
          <p:nvPr/>
        </p:nvSpPr>
        <p:spPr>
          <a:xfrm>
            <a:off x="1856935" y="1167618"/>
            <a:ext cx="5451232" cy="3975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Google Shape;497;p38">
            <a:extLst>
              <a:ext uri="{FF2B5EF4-FFF2-40B4-BE49-F238E27FC236}">
                <a16:creationId xmlns:a16="http://schemas.microsoft.com/office/drawing/2014/main" id="{ED3D86AC-9B45-8A94-F28E-B3A86ABEB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997" y="480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Diagrama de </a:t>
            </a:r>
            <a:r>
              <a:rPr lang="en" sz="3200" dirty="0">
                <a:solidFill>
                  <a:schemeClr val="accent3"/>
                </a:solidFill>
              </a:rPr>
              <a:t>caja y bigote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 descr="Diagrama de caja - DATAtab">
            <a:extLst>
              <a:ext uri="{FF2B5EF4-FFF2-40B4-BE49-F238E27FC236}">
                <a16:creationId xmlns:a16="http://schemas.microsoft.com/office/drawing/2014/main" id="{888D3950-75B0-2FF1-F185-CAF684E1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313797"/>
            <a:ext cx="5048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CA07AD-9B19-E9B3-8323-BAB1BA005D3E}"/>
              </a:ext>
            </a:extLst>
          </p:cNvPr>
          <p:cNvSpPr txBox="1"/>
          <p:nvPr/>
        </p:nvSpPr>
        <p:spPr>
          <a:xfrm>
            <a:off x="1955409" y="2025747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q2 mediana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52C59F1-568A-0110-F0E8-4B5743AEF1FF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EADBDD53-1DA0-EF7C-41AF-89B61FE337CB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Picture 2" descr="Gráfico de barras - Iconos gratis de flechas">
              <a:extLst>
                <a:ext uri="{FF2B5EF4-FFF2-40B4-BE49-F238E27FC236}">
                  <a16:creationId xmlns:a16="http://schemas.microsoft.com/office/drawing/2014/main" id="{B373AC56-B8FC-4BC1-2FDC-7D5055D25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651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97;p38">
            <a:extLst>
              <a:ext uri="{FF2B5EF4-FFF2-40B4-BE49-F238E27FC236}">
                <a16:creationId xmlns:a16="http://schemas.microsoft.com/office/drawing/2014/main" id="{ED3D86AC-9B45-8A94-F28E-B3A86ABEB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997" y="480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Diagrama de </a:t>
            </a:r>
            <a:r>
              <a:rPr lang="en" sz="3200" dirty="0">
                <a:solidFill>
                  <a:schemeClr val="accent3"/>
                </a:solidFill>
              </a:rPr>
              <a:t>caja y bigote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09DF51-B707-E828-1DE6-588E4315E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71750"/>
            <a:ext cx="5521569" cy="113361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749A2F4-22C8-DEE3-6C1F-7818AECFF5E5}"/>
              </a:ext>
            </a:extLst>
          </p:cNvPr>
          <p:cNvSpPr/>
          <p:nvPr/>
        </p:nvSpPr>
        <p:spPr>
          <a:xfrm>
            <a:off x="5704450" y="1170870"/>
            <a:ext cx="3439550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28DF887-A166-A785-437D-77D9BCE06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804" y="1733209"/>
            <a:ext cx="3266841" cy="2810691"/>
          </a:xfrm>
          <a:prstGeom prst="rect">
            <a:avLst/>
          </a:prstGeom>
        </p:spPr>
      </p:pic>
      <p:grpSp>
        <p:nvGrpSpPr>
          <p:cNvPr id="8" name="Google Shape;530;p39">
            <a:extLst>
              <a:ext uri="{FF2B5EF4-FFF2-40B4-BE49-F238E27FC236}">
                <a16:creationId xmlns:a16="http://schemas.microsoft.com/office/drawing/2014/main" id="{6C4A7A3C-058E-23E1-2561-00A4295C1650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9" name="Google Shape;531;p39">
              <a:extLst>
                <a:ext uri="{FF2B5EF4-FFF2-40B4-BE49-F238E27FC236}">
                  <a16:creationId xmlns:a16="http://schemas.microsoft.com/office/drawing/2014/main" id="{DA9787C7-52D5-8B52-C130-4F4BF08ACC8B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2;p39">
              <a:extLst>
                <a:ext uri="{FF2B5EF4-FFF2-40B4-BE49-F238E27FC236}">
                  <a16:creationId xmlns:a16="http://schemas.microsoft.com/office/drawing/2014/main" id="{060FD065-2ECA-72B8-3F81-6A6048D92414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3;p39">
              <a:extLst>
                <a:ext uri="{FF2B5EF4-FFF2-40B4-BE49-F238E27FC236}">
                  <a16:creationId xmlns:a16="http://schemas.microsoft.com/office/drawing/2014/main" id="{4E1DF919-8662-0AC0-ECAB-650B95590958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4;p39">
              <a:extLst>
                <a:ext uri="{FF2B5EF4-FFF2-40B4-BE49-F238E27FC236}">
                  <a16:creationId xmlns:a16="http://schemas.microsoft.com/office/drawing/2014/main" id="{8349A041-0067-55C9-6AD3-C2243F05CE2E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5;p39">
              <a:extLst>
                <a:ext uri="{FF2B5EF4-FFF2-40B4-BE49-F238E27FC236}">
                  <a16:creationId xmlns:a16="http://schemas.microsoft.com/office/drawing/2014/main" id="{F1BC8F1E-6D02-4945-8855-CA27AB06B2D6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6;p39">
              <a:extLst>
                <a:ext uri="{FF2B5EF4-FFF2-40B4-BE49-F238E27FC236}">
                  <a16:creationId xmlns:a16="http://schemas.microsoft.com/office/drawing/2014/main" id="{563DBC48-B24E-A6E9-D895-2AC627FD8863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7;p39">
              <a:extLst>
                <a:ext uri="{FF2B5EF4-FFF2-40B4-BE49-F238E27FC236}">
                  <a16:creationId xmlns:a16="http://schemas.microsoft.com/office/drawing/2014/main" id="{3411694C-9479-CE16-A577-0B34E73F6ED2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8;p39">
              <a:extLst>
                <a:ext uri="{FF2B5EF4-FFF2-40B4-BE49-F238E27FC236}">
                  <a16:creationId xmlns:a16="http://schemas.microsoft.com/office/drawing/2014/main" id="{A652C46E-49D5-90CD-A680-EB57FC69E709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9;p39">
              <a:extLst>
                <a:ext uri="{FF2B5EF4-FFF2-40B4-BE49-F238E27FC236}">
                  <a16:creationId xmlns:a16="http://schemas.microsoft.com/office/drawing/2014/main" id="{0EC4E70C-7B0F-AAEF-818C-42D2A4AE3CFA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0;p39">
              <a:extLst>
                <a:ext uri="{FF2B5EF4-FFF2-40B4-BE49-F238E27FC236}">
                  <a16:creationId xmlns:a16="http://schemas.microsoft.com/office/drawing/2014/main" id="{1309F44E-05A8-20DD-EDD3-8F6D548F5A0E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1;p39">
              <a:extLst>
                <a:ext uri="{FF2B5EF4-FFF2-40B4-BE49-F238E27FC236}">
                  <a16:creationId xmlns:a16="http://schemas.microsoft.com/office/drawing/2014/main" id="{C41016BA-646D-12BA-E4F5-AD5DF8B0192A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2;p39">
              <a:extLst>
                <a:ext uri="{FF2B5EF4-FFF2-40B4-BE49-F238E27FC236}">
                  <a16:creationId xmlns:a16="http://schemas.microsoft.com/office/drawing/2014/main" id="{9F3D609E-A281-5EAB-BC92-35BD8DBAA807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3;p39">
              <a:extLst>
                <a:ext uri="{FF2B5EF4-FFF2-40B4-BE49-F238E27FC236}">
                  <a16:creationId xmlns:a16="http://schemas.microsoft.com/office/drawing/2014/main" id="{38DE1A48-A4F4-D39B-F017-CB6064017AA4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531;p39">
            <a:extLst>
              <a:ext uri="{FF2B5EF4-FFF2-40B4-BE49-F238E27FC236}">
                <a16:creationId xmlns:a16="http://schemas.microsoft.com/office/drawing/2014/main" id="{7B0B5192-F7D3-2892-B457-AC311B2B823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32;p39">
            <a:extLst>
              <a:ext uri="{FF2B5EF4-FFF2-40B4-BE49-F238E27FC236}">
                <a16:creationId xmlns:a16="http://schemas.microsoft.com/office/drawing/2014/main" id="{6F1F5E68-8306-F650-EFE0-B10BE8D49D6F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1;p39">
            <a:extLst>
              <a:ext uri="{FF2B5EF4-FFF2-40B4-BE49-F238E27FC236}">
                <a16:creationId xmlns:a16="http://schemas.microsoft.com/office/drawing/2014/main" id="{95039092-71E0-C752-C14A-5CD6E90152B1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2;p39">
            <a:extLst>
              <a:ext uri="{FF2B5EF4-FFF2-40B4-BE49-F238E27FC236}">
                <a16:creationId xmlns:a16="http://schemas.microsoft.com/office/drawing/2014/main" id="{44CED5B3-B6DF-1F6D-1CE0-06CC38B739E2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781FB82-9CBA-2345-8111-90B627997568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D809164-2209-0043-D0E8-0ACB2837DAF3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Picture 2" descr="Gráfico de barras - Iconos gratis de flechas">
              <a:extLst>
                <a:ext uri="{FF2B5EF4-FFF2-40B4-BE49-F238E27FC236}">
                  <a16:creationId xmlns:a16="http://schemas.microsoft.com/office/drawing/2014/main" id="{950F5904-CAD7-E3E8-0A6B-8B08B5FAF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8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97;p38">
            <a:extLst>
              <a:ext uri="{FF2B5EF4-FFF2-40B4-BE49-F238E27FC236}">
                <a16:creationId xmlns:a16="http://schemas.microsoft.com/office/drawing/2014/main" id="{ED3D86AC-9B45-8A94-F28E-B3A86ABEB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997" y="480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Diagrama de </a:t>
            </a:r>
            <a:r>
              <a:rPr lang="en" sz="3200" dirty="0">
                <a:solidFill>
                  <a:schemeClr val="accent3"/>
                </a:solidFill>
              </a:rPr>
              <a:t>caja y bigote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749A2F4-22C8-DEE3-6C1F-7818AECFF5E5}"/>
              </a:ext>
            </a:extLst>
          </p:cNvPr>
          <p:cNvSpPr/>
          <p:nvPr/>
        </p:nvSpPr>
        <p:spPr>
          <a:xfrm>
            <a:off x="6161649" y="1170870"/>
            <a:ext cx="2982351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1383A9-D134-EFB5-4E73-53CA40B89E84}"/>
              </a:ext>
            </a:extLst>
          </p:cNvPr>
          <p:cNvSpPr txBox="1"/>
          <p:nvPr/>
        </p:nvSpPr>
        <p:spPr>
          <a:xfrm>
            <a:off x="35165" y="1230741"/>
            <a:ext cx="59858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Datos del archivo U3_2.csv para crear diagramas de cajas y bigotes.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 el conjunto de datos tiene una variable categórica que contiene grupos.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 especifica la formula: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algn="ctr"/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s-MX" sz="1200" dirty="0" err="1">
                <a:solidFill>
                  <a:schemeClr val="accent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variable_continua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~ </a:t>
            </a:r>
            <a:r>
              <a:rPr lang="es-MX" sz="1200" dirty="0" err="1">
                <a:solidFill>
                  <a:schemeClr val="accent4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variable_categorica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7" name="Google Shape;1326;p62">
            <a:extLst>
              <a:ext uri="{FF2B5EF4-FFF2-40B4-BE49-F238E27FC236}">
                <a16:creationId xmlns:a16="http://schemas.microsoft.com/office/drawing/2014/main" id="{9966FA7D-F766-F32A-2ACB-7386A607EA8F}"/>
              </a:ext>
            </a:extLst>
          </p:cNvPr>
          <p:cNvSpPr/>
          <p:nvPr/>
        </p:nvSpPr>
        <p:spPr>
          <a:xfrm>
            <a:off x="125274" y="1308705"/>
            <a:ext cx="109610" cy="1085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6" name="Google Shape;1326;p62">
            <a:extLst>
              <a:ext uri="{FF2B5EF4-FFF2-40B4-BE49-F238E27FC236}">
                <a16:creationId xmlns:a16="http://schemas.microsoft.com/office/drawing/2014/main" id="{10D8CE73-FE72-C53D-674F-00BD6B42F9D5}"/>
              </a:ext>
            </a:extLst>
          </p:cNvPr>
          <p:cNvSpPr/>
          <p:nvPr/>
        </p:nvSpPr>
        <p:spPr>
          <a:xfrm>
            <a:off x="125274" y="1681480"/>
            <a:ext cx="109610" cy="1085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7" name="Google Shape;1326;p62">
            <a:extLst>
              <a:ext uri="{FF2B5EF4-FFF2-40B4-BE49-F238E27FC236}">
                <a16:creationId xmlns:a16="http://schemas.microsoft.com/office/drawing/2014/main" id="{84EF7CDA-C6B2-D649-2FEA-7251DCFCC4BD}"/>
              </a:ext>
            </a:extLst>
          </p:cNvPr>
          <p:cNvSpPr/>
          <p:nvPr/>
        </p:nvSpPr>
        <p:spPr>
          <a:xfrm>
            <a:off x="125274" y="2054255"/>
            <a:ext cx="109610" cy="1085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119D601-233F-AFBE-AD90-EC1F8B738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46657"/>
          <a:stretch/>
        </p:blipFill>
        <p:spPr>
          <a:xfrm>
            <a:off x="0" y="2832340"/>
            <a:ext cx="2570151" cy="46552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916BED1-D1C4-E097-43B2-094F304BD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52788"/>
          <a:stretch/>
        </p:blipFill>
        <p:spPr>
          <a:xfrm>
            <a:off x="-1" y="3416401"/>
            <a:ext cx="2570151" cy="155758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B425EF8-FE70-CAF8-9F54-FD9A7286C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0827" y="3639576"/>
            <a:ext cx="3281706" cy="232105"/>
          </a:xfrm>
          <a:prstGeom prst="rect">
            <a:avLst/>
          </a:prstGeom>
        </p:spPr>
      </p:pic>
      <p:pic>
        <p:nvPicPr>
          <p:cNvPr id="36" name="Imagen 35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0EBCCED-9305-43D8-1565-06FB9BF1D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150" y="1469201"/>
            <a:ext cx="2759576" cy="3194095"/>
          </a:xfrm>
          <a:prstGeom prst="rect">
            <a:avLst/>
          </a:pr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C8702E-17D4-6A94-05E0-A9CE1AF64AFA}"/>
              </a:ext>
            </a:extLst>
          </p:cNvPr>
          <p:cNvSpPr/>
          <p:nvPr/>
        </p:nvSpPr>
        <p:spPr>
          <a:xfrm>
            <a:off x="194148" y="3580228"/>
            <a:ext cx="424832" cy="132939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84D1D95A-1B6B-381F-BD2F-4DB1D7AB9FB3}"/>
              </a:ext>
            </a:extLst>
          </p:cNvPr>
          <p:cNvSpPr/>
          <p:nvPr/>
        </p:nvSpPr>
        <p:spPr>
          <a:xfrm>
            <a:off x="1777481" y="3580228"/>
            <a:ext cx="635128" cy="1329397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8C1606C1-2B4A-331A-6BC6-E9AFBB8B17BD}"/>
              </a:ext>
            </a:extLst>
          </p:cNvPr>
          <p:cNvSpPr/>
          <p:nvPr/>
        </p:nvSpPr>
        <p:spPr>
          <a:xfrm>
            <a:off x="3645421" y="3651178"/>
            <a:ext cx="497513" cy="22050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047AF59-247D-638C-00E5-324F847AAEEA}"/>
              </a:ext>
            </a:extLst>
          </p:cNvPr>
          <p:cNvSpPr/>
          <p:nvPr/>
        </p:nvSpPr>
        <p:spPr>
          <a:xfrm>
            <a:off x="4283611" y="3639576"/>
            <a:ext cx="668217" cy="22050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0FD52A-F957-1ED3-F92B-F7A879598E25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763C27EB-7EE4-6BFA-F1D0-A20F95F29C89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Picture 2" descr="Gráfico de barras - Iconos gratis de flechas">
              <a:extLst>
                <a:ext uri="{FF2B5EF4-FFF2-40B4-BE49-F238E27FC236}">
                  <a16:creationId xmlns:a16="http://schemas.microsoft.com/office/drawing/2014/main" id="{1E51915B-5660-B0F8-08EE-03608BB66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54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97;p38">
            <a:extLst>
              <a:ext uri="{FF2B5EF4-FFF2-40B4-BE49-F238E27FC236}">
                <a16:creationId xmlns:a16="http://schemas.microsoft.com/office/drawing/2014/main" id="{ED3D86AC-9B45-8A94-F28E-B3A86ABEB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997" y="480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Diagrama de </a:t>
            </a:r>
            <a:r>
              <a:rPr lang="en" sz="3200" dirty="0">
                <a:solidFill>
                  <a:schemeClr val="accent3"/>
                </a:solidFill>
              </a:rPr>
              <a:t>caja y bigote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1" name="Google Shape;539;p39">
            <a:extLst>
              <a:ext uri="{FF2B5EF4-FFF2-40B4-BE49-F238E27FC236}">
                <a16:creationId xmlns:a16="http://schemas.microsoft.com/office/drawing/2014/main" id="{AB880CF9-246B-08E3-09B1-B2E8614CA3CE}"/>
              </a:ext>
            </a:extLst>
          </p:cNvPr>
          <p:cNvSpPr/>
          <p:nvPr/>
        </p:nvSpPr>
        <p:spPr>
          <a:xfrm>
            <a:off x="9369798" y="5288314"/>
            <a:ext cx="230074" cy="9334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749A2F4-22C8-DEE3-6C1F-7818AECFF5E5}"/>
              </a:ext>
            </a:extLst>
          </p:cNvPr>
          <p:cNvSpPr/>
          <p:nvPr/>
        </p:nvSpPr>
        <p:spPr>
          <a:xfrm>
            <a:off x="5704450" y="1170870"/>
            <a:ext cx="3439550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Google Shape;531;p39">
            <a:extLst>
              <a:ext uri="{FF2B5EF4-FFF2-40B4-BE49-F238E27FC236}">
                <a16:creationId xmlns:a16="http://schemas.microsoft.com/office/drawing/2014/main" id="{7B0B5192-F7D3-2892-B457-AC311B2B823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32;p39">
            <a:extLst>
              <a:ext uri="{FF2B5EF4-FFF2-40B4-BE49-F238E27FC236}">
                <a16:creationId xmlns:a16="http://schemas.microsoft.com/office/drawing/2014/main" id="{6F1F5E68-8306-F650-EFE0-B10BE8D49D6F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1;p39">
            <a:extLst>
              <a:ext uri="{FF2B5EF4-FFF2-40B4-BE49-F238E27FC236}">
                <a16:creationId xmlns:a16="http://schemas.microsoft.com/office/drawing/2014/main" id="{95039092-71E0-C752-C14A-5CD6E90152B1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2;p39">
            <a:extLst>
              <a:ext uri="{FF2B5EF4-FFF2-40B4-BE49-F238E27FC236}">
                <a16:creationId xmlns:a16="http://schemas.microsoft.com/office/drawing/2014/main" id="{44CED5B3-B6DF-1F6D-1CE0-06CC38B739E2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3B982B-CB84-7D09-1613-4D9295BF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71750"/>
            <a:ext cx="5520627" cy="997770"/>
          </a:xfrm>
          <a:prstGeom prst="rect">
            <a:avLst/>
          </a:prstGeom>
        </p:spPr>
      </p:pic>
      <p:grpSp>
        <p:nvGrpSpPr>
          <p:cNvPr id="7" name="Google Shape;530;p39">
            <a:extLst>
              <a:ext uri="{FF2B5EF4-FFF2-40B4-BE49-F238E27FC236}">
                <a16:creationId xmlns:a16="http://schemas.microsoft.com/office/drawing/2014/main" id="{96E735E9-6BB5-0884-C8F7-BC85D206A5F3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6" name="Google Shape;531;p39">
              <a:extLst>
                <a:ext uri="{FF2B5EF4-FFF2-40B4-BE49-F238E27FC236}">
                  <a16:creationId xmlns:a16="http://schemas.microsoft.com/office/drawing/2014/main" id="{E5784A75-1386-3446-A552-213D2FB1B57E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2;p39">
              <a:extLst>
                <a:ext uri="{FF2B5EF4-FFF2-40B4-BE49-F238E27FC236}">
                  <a16:creationId xmlns:a16="http://schemas.microsoft.com/office/drawing/2014/main" id="{F7FC5F89-5DB5-AB77-782F-545062C29F01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3;p39">
              <a:extLst>
                <a:ext uri="{FF2B5EF4-FFF2-40B4-BE49-F238E27FC236}">
                  <a16:creationId xmlns:a16="http://schemas.microsoft.com/office/drawing/2014/main" id="{A0D8D27D-F58B-B55B-E602-6DB63032EE67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4;p39">
              <a:extLst>
                <a:ext uri="{FF2B5EF4-FFF2-40B4-BE49-F238E27FC236}">
                  <a16:creationId xmlns:a16="http://schemas.microsoft.com/office/drawing/2014/main" id="{A4B65FF4-CC1E-25FC-6610-C4C63A3E3E8C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5;p39">
              <a:extLst>
                <a:ext uri="{FF2B5EF4-FFF2-40B4-BE49-F238E27FC236}">
                  <a16:creationId xmlns:a16="http://schemas.microsoft.com/office/drawing/2014/main" id="{28EF46F7-B8A3-D6C4-3EB5-BC742E93DC83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6;p39">
              <a:extLst>
                <a:ext uri="{FF2B5EF4-FFF2-40B4-BE49-F238E27FC236}">
                  <a16:creationId xmlns:a16="http://schemas.microsoft.com/office/drawing/2014/main" id="{733E7E15-7D16-9100-D921-987B57E001F8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7;p39">
              <a:extLst>
                <a:ext uri="{FF2B5EF4-FFF2-40B4-BE49-F238E27FC236}">
                  <a16:creationId xmlns:a16="http://schemas.microsoft.com/office/drawing/2014/main" id="{E2CC7814-BA96-0172-635B-31F061697B0F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8;p39">
              <a:extLst>
                <a:ext uri="{FF2B5EF4-FFF2-40B4-BE49-F238E27FC236}">
                  <a16:creationId xmlns:a16="http://schemas.microsoft.com/office/drawing/2014/main" id="{892F94E8-C38F-D472-4C38-82DA718E104E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9;p39">
              <a:extLst>
                <a:ext uri="{FF2B5EF4-FFF2-40B4-BE49-F238E27FC236}">
                  <a16:creationId xmlns:a16="http://schemas.microsoft.com/office/drawing/2014/main" id="{753AC8E7-A792-0D07-16F5-80B50016A898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0;p39">
              <a:extLst>
                <a:ext uri="{FF2B5EF4-FFF2-40B4-BE49-F238E27FC236}">
                  <a16:creationId xmlns:a16="http://schemas.microsoft.com/office/drawing/2014/main" id="{82CD4997-7B59-3937-FAAC-CFCB8772F8FF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1;p39">
              <a:extLst>
                <a:ext uri="{FF2B5EF4-FFF2-40B4-BE49-F238E27FC236}">
                  <a16:creationId xmlns:a16="http://schemas.microsoft.com/office/drawing/2014/main" id="{E8544C7F-D79A-91F9-FBE5-83D0C8E47168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2;p39">
              <a:extLst>
                <a:ext uri="{FF2B5EF4-FFF2-40B4-BE49-F238E27FC236}">
                  <a16:creationId xmlns:a16="http://schemas.microsoft.com/office/drawing/2014/main" id="{2CC5F640-72F3-1E2D-BD6C-558D64231D53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3;p39">
              <a:extLst>
                <a:ext uri="{FF2B5EF4-FFF2-40B4-BE49-F238E27FC236}">
                  <a16:creationId xmlns:a16="http://schemas.microsoft.com/office/drawing/2014/main" id="{F3507374-245E-F1DE-492F-6F3C067DAB57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Imagen 4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F466017C-1924-C8D9-DA98-68555DA4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360" y="1375072"/>
            <a:ext cx="2840900" cy="3288224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88713-140A-57B5-5B3C-11C408DA4059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0052EAE-35FD-D9D2-65F1-1C08996F8539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Picture 2" descr="Gráfico de barras - Iconos gratis de flechas">
              <a:extLst>
                <a:ext uri="{FF2B5EF4-FFF2-40B4-BE49-F238E27FC236}">
                  <a16:creationId xmlns:a16="http://schemas.microsoft.com/office/drawing/2014/main" id="{E73162E5-B894-0248-A092-3087F7B7C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68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54"/>
          <p:cNvGrpSpPr/>
          <p:nvPr/>
        </p:nvGrpSpPr>
        <p:grpSpPr>
          <a:xfrm>
            <a:off x="5014011" y="1477489"/>
            <a:ext cx="3432984" cy="2496295"/>
            <a:chOff x="331763" y="414153"/>
            <a:chExt cx="6903246" cy="5019697"/>
          </a:xfrm>
        </p:grpSpPr>
        <p:sp>
          <p:nvSpPr>
            <p:cNvPr id="1041" name="Google Shape;1041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4"/>
          <p:cNvSpPr txBox="1">
            <a:spLocks noGrp="1"/>
          </p:cNvSpPr>
          <p:nvPr>
            <p:ph type="title"/>
          </p:nvPr>
        </p:nvSpPr>
        <p:spPr>
          <a:xfrm>
            <a:off x="544283" y="1806953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Descanso de 20min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048" name="Google Shape;1048;p5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49" name="Google Shape;1049;p5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056" name="Google Shape;1056;p5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4D42C2F2-EBA3-B232-3174-F84ED53B8777}"/>
              </a:ext>
            </a:extLst>
          </p:cNvPr>
          <p:cNvSpPr txBox="1"/>
          <p:nvPr/>
        </p:nvSpPr>
        <p:spPr>
          <a:xfrm>
            <a:off x="-71033" y="34749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241;p31">
            <a:extLst>
              <a:ext uri="{FF2B5EF4-FFF2-40B4-BE49-F238E27FC236}">
                <a16:creationId xmlns:a16="http://schemas.microsoft.com/office/drawing/2014/main" id="{4D996138-9F53-F88E-FE19-0421518EF683}"/>
              </a:ext>
            </a:extLst>
          </p:cNvPr>
          <p:cNvSpPr txBox="1"/>
          <p:nvPr/>
        </p:nvSpPr>
        <p:spPr>
          <a:xfrm>
            <a:off x="2942770" y="305616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242;p31">
            <a:extLst>
              <a:ext uri="{FF2B5EF4-FFF2-40B4-BE49-F238E27FC236}">
                <a16:creationId xmlns:a16="http://schemas.microsoft.com/office/drawing/2014/main" id="{430B21C3-7B6F-71AA-01D5-D07CB0ADA346}"/>
              </a:ext>
            </a:extLst>
          </p:cNvPr>
          <p:cNvSpPr txBox="1"/>
          <p:nvPr/>
        </p:nvSpPr>
        <p:spPr>
          <a:xfrm>
            <a:off x="2823365" y="358715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7" name="Google Shape;242;p31">
            <a:extLst>
              <a:ext uri="{FF2B5EF4-FFF2-40B4-BE49-F238E27FC236}">
                <a16:creationId xmlns:a16="http://schemas.microsoft.com/office/drawing/2014/main" id="{69DBA9D8-AC2D-46B6-C8A7-D7727548CE81}"/>
              </a:ext>
            </a:extLst>
          </p:cNvPr>
          <p:cNvSpPr txBox="1"/>
          <p:nvPr/>
        </p:nvSpPr>
        <p:spPr>
          <a:xfrm>
            <a:off x="-160820" y="864941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Vista general de diapositiva 62">
                <a:extLst>
                  <a:ext uri="{FF2B5EF4-FFF2-40B4-BE49-F238E27FC236}">
                    <a16:creationId xmlns:a16="http://schemas.microsoft.com/office/drawing/2014/main" id="{05AF085D-1D50-8D2D-C28A-73956D987F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975855"/>
                  </p:ext>
                </p:extLst>
              </p:nvPr>
            </p:nvGraphicFramePr>
            <p:xfrm>
              <a:off x="5114163" y="1563037"/>
              <a:ext cx="3258651" cy="1980012"/>
            </p:xfrm>
            <a:graphic>
              <a:graphicData uri="http://schemas.microsoft.com/office/powerpoint/2016/slidezoom">
                <pslz:sldZm>
                  <pslz:sldZmObj sldId="256" cId="0">
                    <pslz:zmPr id="{DCAB3F4E-35A0-400F-83CF-7082B592AEA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8651" cy="19800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Vista general de diapositiva 6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AF085D-1D50-8D2D-C28A-73956D987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4163" y="1563037"/>
                <a:ext cx="3258651" cy="19800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74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EBE48DC-0FAB-C23B-846C-A50AD976B2A6}"/>
              </a:ext>
            </a:extLst>
          </p:cNvPr>
          <p:cNvSpPr/>
          <p:nvPr/>
        </p:nvSpPr>
        <p:spPr>
          <a:xfrm>
            <a:off x="3549619" y="1170870"/>
            <a:ext cx="5594381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4" name="Google Shape;45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Gráficos </a:t>
            </a:r>
            <a:r>
              <a:rPr lang="en" dirty="0">
                <a:solidFill>
                  <a:schemeClr val="accent1"/>
                </a:solidFill>
              </a:rPr>
              <a:t>complejos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456" name="Google Shape;456;p37"/>
          <p:cNvGrpSpPr/>
          <p:nvPr/>
        </p:nvGrpSpPr>
        <p:grpSpPr>
          <a:xfrm>
            <a:off x="321967" y="1337250"/>
            <a:ext cx="2415354" cy="3413475"/>
            <a:chOff x="719992" y="1135488"/>
            <a:chExt cx="2415354" cy="3413475"/>
          </a:xfrm>
        </p:grpSpPr>
        <p:sp>
          <p:nvSpPr>
            <p:cNvPr id="457" name="Google Shape;457;p37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Crea gráficos profesionales con ggplot2 sin tocar código!">
            <a:extLst>
              <a:ext uri="{FF2B5EF4-FFF2-40B4-BE49-F238E27FC236}">
                <a16:creationId xmlns:a16="http://schemas.microsoft.com/office/drawing/2014/main" id="{EE5C4A48-D473-4A01-02B9-2D0AA08C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29" y="1760072"/>
            <a:ext cx="4964359" cy="27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</a:t>
            </a:r>
            <a:r>
              <a:rPr lang="en" dirty="0">
                <a:solidFill>
                  <a:schemeClr val="accent2"/>
                </a:solidFill>
              </a:rPr>
              <a:t>de contenidos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7" name="Google Shape;307;p33"/>
          <p:cNvSpPr txBox="1">
            <a:spLocks noGrp="1"/>
          </p:cNvSpPr>
          <p:nvPr>
            <p:ph type="subTitle" idx="1"/>
          </p:nvPr>
        </p:nvSpPr>
        <p:spPr>
          <a:xfrm>
            <a:off x="251772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Funciones de alto y bajo nivel.</a:t>
            </a:r>
            <a:endParaRPr dirty="0"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2"/>
          </p:nvPr>
        </p:nvSpPr>
        <p:spPr>
          <a:xfrm>
            <a:off x="3175501" y="289438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Características de los gráficos.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Multiples figuras en un gráfico.</a:t>
            </a:r>
            <a:endParaRPr dirty="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3"/>
          </p:nvPr>
        </p:nvSpPr>
        <p:spPr>
          <a:xfrm>
            <a:off x="3831686" y="4169528"/>
            <a:ext cx="52437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Visualizar promedio y desviación estandar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Agregar recta de regresión</a:t>
            </a:r>
            <a:endParaRPr dirty="0"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2573400" y="254338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6"/>
          </p:nvPr>
        </p:nvSpPr>
        <p:spPr>
          <a:xfrm>
            <a:off x="3218935" y="3829605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591435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0" i="0" u="none" strike="noStrike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Gráficos sencillos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3175500" y="254338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Librería ggplot2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9"/>
          </p:nvPr>
        </p:nvSpPr>
        <p:spPr>
          <a:xfrm>
            <a:off x="3831685" y="382960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>
            <a:spLocks noGrp="1"/>
          </p:cNvSpPr>
          <p:nvPr>
            <p:ph type="title"/>
          </p:nvPr>
        </p:nvSpPr>
        <p:spPr>
          <a:xfrm>
            <a:off x="720000" y="37468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¿Por qué </a:t>
            </a:r>
            <a:r>
              <a:rPr lang="en" dirty="0">
                <a:solidFill>
                  <a:schemeClr val="accent1"/>
                </a:solidFill>
              </a:rPr>
              <a:t>ggplot2</a:t>
            </a:r>
            <a:r>
              <a:rPr lang="en" dirty="0">
                <a:solidFill>
                  <a:schemeClr val="tx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87108EA5-F9D9-7E3B-E4E1-67B529A3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" y="1164742"/>
            <a:ext cx="3417579" cy="3955706"/>
          </a:xfrm>
          <a:prstGeom prst="rect">
            <a:avLst/>
          </a:prstGeom>
        </p:spPr>
      </p:pic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F0CE8DC7-E8BD-D6CA-F8E4-0B277F4D3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221" y="1164742"/>
            <a:ext cx="4255478" cy="39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¿Qué es </a:t>
            </a:r>
            <a:r>
              <a:rPr lang="en" dirty="0">
                <a:solidFill>
                  <a:schemeClr val="accent4"/>
                </a:solidFill>
              </a:rPr>
              <a:t>ggplot2?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98" name="Google Shape;498;p38"/>
          <p:cNvSpPr txBox="1">
            <a:spLocks noGrp="1"/>
          </p:cNvSpPr>
          <p:nvPr>
            <p:ph type="subTitle" idx="1"/>
          </p:nvPr>
        </p:nvSpPr>
        <p:spPr>
          <a:xfrm>
            <a:off x="1155639" y="1784277"/>
            <a:ext cx="3273275" cy="120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+mj-lt"/>
                <a:ea typeface="Source Code Pro" panose="020B0509030403020204" pitchFamily="49" charset="0"/>
              </a:rPr>
              <a:t>P</a:t>
            </a:r>
            <a:r>
              <a:rPr lang="es-MX" b="0" i="0" dirty="0">
                <a:solidFill>
                  <a:schemeClr val="tx1"/>
                </a:solidFill>
                <a:effectLst/>
                <a:latin typeface="+mj-lt"/>
                <a:ea typeface="Source Code Pro" panose="020B0509030403020204" pitchFamily="49" charset="0"/>
              </a:rPr>
              <a:t>aquete especializado en la construcción y diseño para la visualización de datos.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+mj-lt"/>
                <a:ea typeface="Source Code Pro" panose="020B0509030403020204" pitchFamily="49" charset="0"/>
              </a:rPr>
              <a:t>Forma parte del conjunto de librerías 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+mj-lt"/>
                <a:ea typeface="Source Code Pro" panose="020B0509030403020204" pitchFamily="49" charset="0"/>
              </a:rPr>
              <a:t>tidyverse. </a:t>
            </a:r>
          </a:p>
        </p:txBody>
      </p:sp>
      <p:sp>
        <p:nvSpPr>
          <p:cNvPr id="502" name="Google Shape;502;p38"/>
          <p:cNvSpPr txBox="1"/>
          <p:nvPr/>
        </p:nvSpPr>
        <p:spPr>
          <a:xfrm>
            <a:off x="687983" y="1747647"/>
            <a:ext cx="704700" cy="135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6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53911D-74D0-730D-B075-351A28DF6A38}"/>
              </a:ext>
            </a:extLst>
          </p:cNvPr>
          <p:cNvSpPr txBox="1"/>
          <p:nvPr/>
        </p:nvSpPr>
        <p:spPr>
          <a:xfrm>
            <a:off x="874745" y="3725405"/>
            <a:ext cx="327327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s-MX" sz="2400" dirty="0">
                <a:solidFill>
                  <a:schemeClr val="accent2"/>
                </a:solidFill>
                <a:latin typeface="+mj-lt"/>
              </a:rPr>
              <a:t>Ventajas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MX" dirty="0">
                <a:solidFill>
                  <a:schemeClr val="tx1"/>
                </a:solidFill>
                <a:latin typeface="+mj-lt"/>
              </a:rPr>
              <a:t>F</a:t>
            </a:r>
            <a:r>
              <a:rPr lang="es-MX" b="0" i="0" dirty="0">
                <a:solidFill>
                  <a:schemeClr val="tx1"/>
                </a:solidFill>
                <a:effectLst/>
                <a:latin typeface="+mj-lt"/>
              </a:rPr>
              <a:t>unciones altamente especializadas para generar resultados visualmente atractivos.</a:t>
            </a:r>
            <a:endParaRPr lang="es-MX" b="0" i="0" dirty="0">
              <a:solidFill>
                <a:schemeClr val="tx1"/>
              </a:solidFill>
              <a:effectLst/>
              <a:latin typeface="+mj-lt"/>
              <a:ea typeface="Source Code Pro" panose="020B0509030403020204" pitchFamily="49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7F4984-2247-67D7-CA3F-76654E78C5E0}"/>
              </a:ext>
            </a:extLst>
          </p:cNvPr>
          <p:cNvSpPr txBox="1"/>
          <p:nvPr/>
        </p:nvSpPr>
        <p:spPr>
          <a:xfrm>
            <a:off x="5305469" y="3725405"/>
            <a:ext cx="32732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MX" sz="2400" dirty="0">
                <a:solidFill>
                  <a:schemeClr val="bg2"/>
                </a:solidFill>
                <a:latin typeface="+mj-lt"/>
              </a:rPr>
              <a:t>Desventajas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MX" b="0" i="0" dirty="0">
                <a:solidFill>
                  <a:schemeClr val="tx1"/>
                </a:solidFill>
                <a:effectLst/>
                <a:latin typeface="+mj-lt"/>
                <a:ea typeface="Source Code Pro" panose="020B0509030403020204" pitchFamily="49" charset="0"/>
              </a:rPr>
              <a:t>Gramática </a:t>
            </a:r>
            <a:r>
              <a:rPr lang="es-MX" dirty="0">
                <a:solidFill>
                  <a:schemeClr val="tx1"/>
                </a:solidFill>
                <a:latin typeface="+mj-lt"/>
                <a:ea typeface="Source Code Pro" panose="020B0509030403020204" pitchFamily="49" charset="0"/>
              </a:rPr>
              <a:t>específica y multiples funciones para adquirir un gráfico.</a:t>
            </a:r>
            <a:endParaRPr lang="es-MX" b="0" i="0" dirty="0">
              <a:solidFill>
                <a:schemeClr val="tx1"/>
              </a:solidFill>
              <a:effectLst/>
              <a:latin typeface="+mj-lt"/>
              <a:ea typeface="Source Code Pro" panose="020B0509030403020204" pitchFamily="49" charset="0"/>
            </a:endParaRPr>
          </a:p>
        </p:txBody>
      </p:sp>
      <p:pic>
        <p:nvPicPr>
          <p:cNvPr id="102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70DA93A-9AB4-3736-2ADB-6194CE8A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926" y="1451416"/>
            <a:ext cx="1733616" cy="200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58BED549-1247-0A83-8E95-EF635AD87022}"/>
              </a:ext>
            </a:extLst>
          </p:cNvPr>
          <p:cNvSpPr/>
          <p:nvPr/>
        </p:nvSpPr>
        <p:spPr>
          <a:xfrm>
            <a:off x="0" y="1170870"/>
            <a:ext cx="4206240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Gramática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15C979-6918-F0A7-C222-780C2D1E74ED}"/>
              </a:ext>
            </a:extLst>
          </p:cNvPr>
          <p:cNvSpPr txBox="1"/>
          <p:nvPr/>
        </p:nvSpPr>
        <p:spPr>
          <a:xfrm>
            <a:off x="247943" y="1668262"/>
            <a:ext cx="374728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Se relaciona con tres principales elementos que componen la estructura:</a:t>
            </a:r>
            <a:endParaRPr lang="es-MX" dirty="0">
              <a:solidFill>
                <a:schemeClr val="tx1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Información (</a:t>
            </a:r>
            <a:r>
              <a:rPr lang="es-MX" b="0" i="1" dirty="0">
                <a:solidFill>
                  <a:schemeClr val="tx1"/>
                </a:solidFill>
                <a:effectLst/>
                <a:latin typeface="Helvetica Neue"/>
              </a:rPr>
              <a:t>data</a:t>
            </a:r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) a utilizar</a:t>
            </a:r>
            <a:r>
              <a:rPr lang="es-MX" dirty="0">
                <a:solidFill>
                  <a:schemeClr val="tx1"/>
                </a:solidFill>
                <a:latin typeface="Helvetica Neu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Estética (</a:t>
            </a:r>
            <a:r>
              <a:rPr lang="es-MX" b="0" i="1" dirty="0" err="1">
                <a:solidFill>
                  <a:schemeClr val="tx1"/>
                </a:solidFill>
                <a:effectLst/>
                <a:latin typeface="Helvetica Neue"/>
              </a:rPr>
              <a:t>aesthetics</a:t>
            </a:r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) o la definición de los ejes donde se posicionarán los datos a visualizar</a:t>
            </a:r>
            <a:endParaRPr lang="es-MX" dirty="0">
              <a:solidFill>
                <a:schemeClr val="tx1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Helvetica Neue"/>
              </a:rPr>
              <a:t>G</a:t>
            </a:r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eometría (</a:t>
            </a:r>
            <a:r>
              <a:rPr lang="es-MX" b="0" i="1" dirty="0" err="1">
                <a:solidFill>
                  <a:schemeClr val="tx1"/>
                </a:solidFill>
                <a:effectLst/>
                <a:latin typeface="Helvetica Neue"/>
              </a:rPr>
              <a:t>geometry</a:t>
            </a:r>
            <a:r>
              <a:rPr lang="es-MX" b="0" i="0" dirty="0">
                <a:solidFill>
                  <a:schemeClr val="tx1"/>
                </a:solidFill>
                <a:effectLst/>
                <a:latin typeface="Helvetica Neue"/>
              </a:rPr>
              <a:t>) o los elementos visuales que se posicionarán en la gráfica.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tx1"/>
              </a:solidFill>
              <a:latin typeface="Helvetica Neue"/>
            </a:endParaRPr>
          </a:p>
          <a:p>
            <a:r>
              <a:rPr lang="es-MX" dirty="0">
                <a:solidFill>
                  <a:schemeClr val="tx1"/>
                </a:solidFill>
                <a:latin typeface="Helvetica Neue"/>
              </a:rPr>
              <a:t>Los gráficos se construyen con una serie de capas de información que también están en la estructura del código.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050" name="Picture 2" descr="Curso básico de análisis de datos con R - 7 Gráficos y visualización de  datos">
            <a:extLst>
              <a:ext uri="{FF2B5EF4-FFF2-40B4-BE49-F238E27FC236}">
                <a16:creationId xmlns:a16="http://schemas.microsoft.com/office/drawing/2014/main" id="{8ABD46B5-2A7F-3F1F-AA09-975CF5AF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07" y="1288804"/>
            <a:ext cx="4996458" cy="372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326;p62">
            <a:extLst>
              <a:ext uri="{FF2B5EF4-FFF2-40B4-BE49-F238E27FC236}">
                <a16:creationId xmlns:a16="http://schemas.microsoft.com/office/drawing/2014/main" id="{8C3374B4-3471-12F9-2D1D-5B435C21F708}"/>
              </a:ext>
            </a:extLst>
          </p:cNvPr>
          <p:cNvSpPr/>
          <p:nvPr/>
        </p:nvSpPr>
        <p:spPr>
          <a:xfrm>
            <a:off x="336290" y="2187936"/>
            <a:ext cx="109610" cy="1085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7" name="Google Shape;1326;p62">
            <a:extLst>
              <a:ext uri="{FF2B5EF4-FFF2-40B4-BE49-F238E27FC236}">
                <a16:creationId xmlns:a16="http://schemas.microsoft.com/office/drawing/2014/main" id="{6CE314BF-88E3-B4CA-7505-BC61B88325FD}"/>
              </a:ext>
            </a:extLst>
          </p:cNvPr>
          <p:cNvSpPr/>
          <p:nvPr/>
        </p:nvSpPr>
        <p:spPr>
          <a:xfrm>
            <a:off x="336290" y="2449508"/>
            <a:ext cx="109610" cy="1085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8" name="Google Shape;1326;p62">
            <a:extLst>
              <a:ext uri="{FF2B5EF4-FFF2-40B4-BE49-F238E27FC236}">
                <a16:creationId xmlns:a16="http://schemas.microsoft.com/office/drawing/2014/main" id="{1D7718F3-0508-734E-B934-50E6A048C0EB}"/>
              </a:ext>
            </a:extLst>
          </p:cNvPr>
          <p:cNvSpPr/>
          <p:nvPr/>
        </p:nvSpPr>
        <p:spPr>
          <a:xfrm>
            <a:off x="336290" y="3060553"/>
            <a:ext cx="109610" cy="1085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098B08B6-7FB5-575E-D75B-74FCAFF58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Ejemplo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E110C99-DE03-30F9-755B-E16BFA612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18645"/>
            <a:ext cx="5873795" cy="9471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9BA9867-77FB-E550-1713-7E2D556A5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0059"/>
            <a:ext cx="5873794" cy="456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8" name="Imagen 1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2BADAFC-D6E9-A6A5-8113-DCCAD531E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78" y="1781951"/>
            <a:ext cx="2559718" cy="2661344"/>
          </a:xfrm>
          <a:prstGeom prst="rect">
            <a:avLst/>
          </a:prstGeom>
        </p:spPr>
      </p:pic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CF6C9C0D-CE16-0123-98D0-11C81D13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8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/>
                </a:solidFill>
              </a:rPr>
              <a:t>Características </a:t>
            </a:r>
            <a:r>
              <a:rPr lang="en" sz="2800" dirty="0">
                <a:solidFill>
                  <a:schemeClr val="tx1"/>
                </a:solidFill>
              </a:rPr>
              <a:t>de los gráficos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AD9869C-1466-8F4A-CEE6-CFD2AF094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92" y="2621900"/>
            <a:ext cx="6046626" cy="501128"/>
          </a:xfrm>
          <a:prstGeom prst="rect">
            <a:avLst/>
          </a:prstGeom>
        </p:spPr>
      </p:pic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C6DC7FCA-2E47-C6CA-A94C-ED9034FAC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05" y="1527885"/>
            <a:ext cx="2521264" cy="3018314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9D37469-3941-5D23-D741-54DD0709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/>
                </a:solidFill>
              </a:rPr>
              <a:t>Características</a:t>
            </a:r>
            <a:r>
              <a:rPr lang="en" sz="2800" dirty="0">
                <a:solidFill>
                  <a:schemeClr val="accent4"/>
                </a:solidFill>
              </a:rPr>
              <a:t> </a:t>
            </a:r>
            <a:r>
              <a:rPr lang="en" sz="2800" dirty="0">
                <a:solidFill>
                  <a:schemeClr val="tx1"/>
                </a:solidFill>
              </a:rPr>
              <a:t>de los gráficos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0F27EEA-B057-4996-849D-F19CDA6A2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07468"/>
            <a:ext cx="6084276" cy="779031"/>
          </a:xfrm>
          <a:prstGeom prst="rect">
            <a:avLst/>
          </a:prstGeom>
        </p:spPr>
      </p:pic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200A9F7-A140-E84A-A29A-540B5BAEC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500" y="1644442"/>
            <a:ext cx="2497549" cy="2989923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340B0FC-35EE-6504-271C-C4D67FA4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1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</a:rPr>
              <a:t>Características</a:t>
            </a:r>
            <a:r>
              <a:rPr lang="en" sz="2800" dirty="0">
                <a:solidFill>
                  <a:schemeClr val="accent4"/>
                </a:solidFill>
              </a:rPr>
              <a:t> </a:t>
            </a:r>
            <a:r>
              <a:rPr lang="en" sz="2800" dirty="0">
                <a:solidFill>
                  <a:schemeClr val="tx1"/>
                </a:solidFill>
              </a:rPr>
              <a:t>de los gráficos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0169EBD3-DE26-EA51-6931-F7D0FE4C7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267915"/>
            <a:ext cx="5625011" cy="1277143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D6F5468-BCE0-E500-5C7E-5CF0DE15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00" y="1573851"/>
            <a:ext cx="2556515" cy="3060514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FF680F5-9CF3-B669-FA9F-BA456A77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</a:rPr>
              <a:t>Características</a:t>
            </a:r>
            <a:r>
              <a:rPr lang="en" sz="2800" dirty="0">
                <a:solidFill>
                  <a:schemeClr val="accent4"/>
                </a:solidFill>
              </a:rPr>
              <a:t> </a:t>
            </a:r>
            <a:r>
              <a:rPr lang="en" sz="2800" dirty="0">
                <a:solidFill>
                  <a:schemeClr val="tx1"/>
                </a:solidFill>
              </a:rPr>
              <a:t>de los gráficos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AD280F4-F11A-1DF7-2507-5934D139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02" y="1842076"/>
            <a:ext cx="2820670" cy="24776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5BF3A5-0751-4AB3-BD3B-C5DEC13F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043" y="2589369"/>
            <a:ext cx="6090318" cy="739417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44E6876-E545-60D1-2648-7B3C08C2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</a:rPr>
              <a:t>Histogramas </a:t>
            </a:r>
            <a:r>
              <a:rPr lang="en" sz="2800" dirty="0">
                <a:solidFill>
                  <a:schemeClr val="tx1"/>
                </a:solidFill>
              </a:rPr>
              <a:t>en ggplot2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DCFD5ACB-5618-8F00-851D-912EF43B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74241"/>
            <a:ext cx="6020972" cy="1218530"/>
          </a:xfrm>
          <a:prstGeom prst="rect">
            <a:avLst/>
          </a:prstGeom>
        </p:spPr>
      </p:pic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6BA87FE4-91C1-9571-3DC7-3216FAFB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27" y="1468366"/>
            <a:ext cx="2675219" cy="3211796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8244F460-D293-A5E6-7E6F-3161C31D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</a:rPr>
              <a:t>Histogramas </a:t>
            </a:r>
            <a:r>
              <a:rPr lang="en" sz="2800" dirty="0">
                <a:solidFill>
                  <a:schemeClr val="tx1"/>
                </a:solidFill>
              </a:rPr>
              <a:t>en ggplot2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C314B78-426C-6DFB-35BF-6DD5D6C29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78835"/>
            <a:ext cx="6028105" cy="845123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B7066812-3E1A-1241-3A45-CFCEED12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75" y="1980745"/>
            <a:ext cx="3059723" cy="2241301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C56111E6-EA0A-74A3-7FB9-CACD18889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Introducción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64" name="Google Shape;764;p45"/>
          <p:cNvSpPr txBox="1">
            <a:spLocks noGrp="1"/>
          </p:cNvSpPr>
          <p:nvPr>
            <p:ph type="subTitle" idx="1"/>
          </p:nvPr>
        </p:nvSpPr>
        <p:spPr>
          <a:xfrm>
            <a:off x="1967280" y="1152078"/>
            <a:ext cx="4965600" cy="4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Graficar</a:t>
            </a:r>
            <a:endParaRPr sz="2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2052" name="Picture 4" descr="logotipo de aplicaciones móviles de Microsoft Excel 17396828 PNG">
            <a:extLst>
              <a:ext uri="{FF2B5EF4-FFF2-40B4-BE49-F238E27FC236}">
                <a16:creationId xmlns:a16="http://schemas.microsoft.com/office/drawing/2014/main" id="{8209969C-6582-1A56-3B95-2F8EAEEF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723" y="1921510"/>
            <a:ext cx="1381757" cy="13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4;p45">
            <a:extLst>
              <a:ext uri="{FF2B5EF4-FFF2-40B4-BE49-F238E27FC236}">
                <a16:creationId xmlns:a16="http://schemas.microsoft.com/office/drawing/2014/main" id="{60028D42-D5B9-32D4-B9B6-11B6E57EC809}"/>
              </a:ext>
            </a:extLst>
          </p:cNvPr>
          <p:cNvSpPr txBox="1">
            <a:spLocks/>
          </p:cNvSpPr>
          <p:nvPr/>
        </p:nvSpPr>
        <p:spPr>
          <a:xfrm>
            <a:off x="2164080" y="2176542"/>
            <a:ext cx="4965600" cy="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es-MX" sz="3600" b="1" dirty="0"/>
              <a:t>vs.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196275-783E-6FC6-3E45-A1F81009B2CD}"/>
              </a:ext>
            </a:extLst>
          </p:cNvPr>
          <p:cNvSpPr txBox="1"/>
          <p:nvPr/>
        </p:nvSpPr>
        <p:spPr>
          <a:xfrm>
            <a:off x="4998720" y="3675936"/>
            <a:ext cx="2797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Hacemos </a:t>
            </a:r>
            <a:r>
              <a:rPr lang="es-MX" sz="1600" b="0" i="0" dirty="0" err="1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clicks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en el menú para </a:t>
            </a:r>
            <a:r>
              <a:rPr lang="es-MX" sz="16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indicarle a la máquina que hacer.</a:t>
            </a:r>
            <a:endParaRPr lang="es-MX" sz="1600" b="0" i="0" dirty="0"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054" name="Picture 6" descr="Archivo tipo r - Iconos Archivos y Carpetas">
            <a:extLst>
              <a:ext uri="{FF2B5EF4-FFF2-40B4-BE49-F238E27FC236}">
                <a16:creationId xmlns:a16="http://schemas.microsoft.com/office/drawing/2014/main" id="{C5BFA97B-94DD-EF57-2B02-B1A1C50B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66" y="1604278"/>
            <a:ext cx="1860312" cy="186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FAD6C1-AEE4-CF19-034D-21076CF507F4}"/>
              </a:ext>
            </a:extLst>
          </p:cNvPr>
          <p:cNvSpPr txBox="1"/>
          <p:nvPr/>
        </p:nvSpPr>
        <p:spPr>
          <a:xfrm>
            <a:off x="1327197" y="3675936"/>
            <a:ext cx="2797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Necesitamos c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omandos para decirle a la máquina.</a:t>
            </a:r>
          </a:p>
        </p:txBody>
      </p:sp>
      <p:sp>
        <p:nvSpPr>
          <p:cNvPr id="7" name="Google Shape;502;p38">
            <a:extLst>
              <a:ext uri="{FF2B5EF4-FFF2-40B4-BE49-F238E27FC236}">
                <a16:creationId xmlns:a16="http://schemas.microsoft.com/office/drawing/2014/main" id="{DA0CF21A-B9E6-D68B-4408-B63F791FBAFD}"/>
              </a:ext>
            </a:extLst>
          </p:cNvPr>
          <p:cNvSpPr txBox="1"/>
          <p:nvPr/>
        </p:nvSpPr>
        <p:spPr>
          <a:xfrm>
            <a:off x="1041517" y="3532506"/>
            <a:ext cx="352350" cy="55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8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503;p38">
            <a:extLst>
              <a:ext uri="{FF2B5EF4-FFF2-40B4-BE49-F238E27FC236}">
                <a16:creationId xmlns:a16="http://schemas.microsoft.com/office/drawing/2014/main" id="{2CADF03A-9B4F-1F47-8379-C998C8E9F7FA}"/>
              </a:ext>
            </a:extLst>
          </p:cNvPr>
          <p:cNvSpPr txBox="1"/>
          <p:nvPr/>
        </p:nvSpPr>
        <p:spPr>
          <a:xfrm>
            <a:off x="7666658" y="4075670"/>
            <a:ext cx="259650" cy="48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28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361256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</a:rPr>
              <a:t>Múltiples figuras </a:t>
            </a:r>
            <a:r>
              <a:rPr lang="en" sz="2800" dirty="0">
                <a:solidFill>
                  <a:schemeClr val="tx1"/>
                </a:solidFill>
              </a:rPr>
              <a:t>en un </a:t>
            </a:r>
            <a:r>
              <a:rPr lang="es-MX" sz="2800" dirty="0">
                <a:solidFill>
                  <a:schemeClr val="tx1"/>
                </a:solidFill>
              </a:rPr>
              <a:t>gráfico 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525E749-E0E1-5310-085A-DBF2BBE0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15876"/>
            <a:ext cx="5999372" cy="1178801"/>
          </a:xfrm>
          <a:prstGeom prst="rect">
            <a:avLst/>
          </a:prstGeom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6F684DD1-E7D1-888D-77CD-AC962DBB2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90" y="2141161"/>
            <a:ext cx="3041909" cy="1928230"/>
          </a:xfrm>
          <a:prstGeom prst="rect">
            <a:avLst/>
          </a:prstGeom>
        </p:spPr>
      </p:pic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C895E6-8749-843B-EC98-731A62D6C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3"/>
                </a:solidFill>
              </a:rPr>
              <a:t>Histogramas </a:t>
            </a:r>
            <a:r>
              <a:rPr lang="en" sz="2800" dirty="0">
                <a:solidFill>
                  <a:schemeClr val="tx1"/>
                </a:solidFill>
              </a:rPr>
              <a:t>en ggplot2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97FF0D87-9800-8B2B-10C8-0DF3BF48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4" y="58607"/>
            <a:ext cx="948440" cy="10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77BBB7-E63C-4F94-8D05-B07A7B15F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706565"/>
            <a:ext cx="6101863" cy="711884"/>
          </a:xfrm>
          <a:prstGeom prst="rect">
            <a:avLst/>
          </a:prstGeom>
        </p:spPr>
      </p:pic>
      <p:pic>
        <p:nvPicPr>
          <p:cNvPr id="9" name="Imagen 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F9E6D64F-1A53-D572-5087-9953FD4A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88" y="1903193"/>
            <a:ext cx="2924285" cy="23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0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Actividad</a:t>
            </a:r>
            <a:r>
              <a:rPr lang="en" dirty="0">
                <a:solidFill>
                  <a:schemeClr val="accent4"/>
                </a:solidFill>
              </a:rPr>
              <a:t> </a:t>
            </a: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550" name="Google Shape;550;p40"/>
          <p:cNvGrpSpPr/>
          <p:nvPr/>
        </p:nvGrpSpPr>
        <p:grpSpPr>
          <a:xfrm>
            <a:off x="155431" y="1549414"/>
            <a:ext cx="2391310" cy="3054560"/>
            <a:chOff x="358925" y="1867675"/>
            <a:chExt cx="2142175" cy="2736325"/>
          </a:xfrm>
        </p:grpSpPr>
        <p:sp>
          <p:nvSpPr>
            <p:cNvPr id="551" name="Google Shape;551;p40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40"/>
          <p:cNvSpPr txBox="1">
            <a:spLocks noGrp="1"/>
          </p:cNvSpPr>
          <p:nvPr>
            <p:ph type="subTitle" idx="1"/>
          </p:nvPr>
        </p:nvSpPr>
        <p:spPr>
          <a:xfrm>
            <a:off x="3471000" y="1846991"/>
            <a:ext cx="4965600" cy="104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En parejas deben elegir el script de un gráfico en ggplot2 y utilizando </a:t>
            </a:r>
            <a:r>
              <a:rPr lang="es-MX" sz="2000" dirty="0" err="1"/>
              <a:t>cheat</a:t>
            </a:r>
            <a:r>
              <a:rPr lang="es-MX" sz="2000" dirty="0"/>
              <a:t> </a:t>
            </a:r>
            <a:r>
              <a:rPr lang="es-MX" sz="2000" dirty="0" err="1"/>
              <a:t>sheet</a:t>
            </a:r>
            <a:r>
              <a:rPr lang="es-MX" sz="2000" dirty="0"/>
              <a:t> de ggplot2 modifíquenlo a su gusto.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Tiempo: 10min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Comentarios: 10min</a:t>
            </a:r>
            <a:endParaRPr sz="2000" dirty="0"/>
          </a:p>
        </p:txBody>
      </p:sp>
      <p:sp>
        <p:nvSpPr>
          <p:cNvPr id="4" name="Google Shape;651;p42">
            <a:extLst>
              <a:ext uri="{FF2B5EF4-FFF2-40B4-BE49-F238E27FC236}">
                <a16:creationId xmlns:a16="http://schemas.microsoft.com/office/drawing/2014/main" id="{745272ED-0B1C-F191-4A05-3C336E42D903}"/>
              </a:ext>
            </a:extLst>
          </p:cNvPr>
          <p:cNvSpPr txBox="1"/>
          <p:nvPr/>
        </p:nvSpPr>
        <p:spPr>
          <a:xfrm>
            <a:off x="2126883" y="137341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654;p42">
            <a:extLst>
              <a:ext uri="{FF2B5EF4-FFF2-40B4-BE49-F238E27FC236}">
                <a16:creationId xmlns:a16="http://schemas.microsoft.com/office/drawing/2014/main" id="{84B2EE6A-E4A9-1759-FE03-2B664B8CF9F6}"/>
              </a:ext>
            </a:extLst>
          </p:cNvPr>
          <p:cNvSpPr txBox="1"/>
          <p:nvPr/>
        </p:nvSpPr>
        <p:spPr>
          <a:xfrm>
            <a:off x="2490985" y="1701791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6" name="Google Shape;702;p43">
            <a:extLst>
              <a:ext uri="{FF2B5EF4-FFF2-40B4-BE49-F238E27FC236}">
                <a16:creationId xmlns:a16="http://schemas.microsoft.com/office/drawing/2014/main" id="{E1921020-AF92-2D19-16A3-70F008FFD145}"/>
              </a:ext>
            </a:extLst>
          </p:cNvPr>
          <p:cNvSpPr txBox="1"/>
          <p:nvPr/>
        </p:nvSpPr>
        <p:spPr>
          <a:xfrm>
            <a:off x="7784035" y="3654497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703;p43">
            <a:extLst>
              <a:ext uri="{FF2B5EF4-FFF2-40B4-BE49-F238E27FC236}">
                <a16:creationId xmlns:a16="http://schemas.microsoft.com/office/drawing/2014/main" id="{F2313E18-C8DB-9742-187E-C357EDC1D8BC}"/>
              </a:ext>
            </a:extLst>
          </p:cNvPr>
          <p:cNvSpPr txBox="1"/>
          <p:nvPr/>
        </p:nvSpPr>
        <p:spPr>
          <a:xfrm>
            <a:off x="8126685" y="3867497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4"/>
          <p:cNvSpPr txBox="1">
            <a:spLocks noGrp="1"/>
          </p:cNvSpPr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Aplicación</a:t>
            </a:r>
            <a:endParaRPr sz="4800" dirty="0">
              <a:solidFill>
                <a:schemeClr val="accent4"/>
              </a:solidFill>
            </a:endParaRPr>
          </a:p>
        </p:txBody>
      </p:sp>
      <p:grpSp>
        <p:nvGrpSpPr>
          <p:cNvPr id="709" name="Google Shape;709;p44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710" name="Google Shape;710;p44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44"/>
          <p:cNvSpPr txBox="1"/>
          <p:nvPr/>
        </p:nvSpPr>
        <p:spPr>
          <a:xfrm>
            <a:off x="4014788" y="2453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>
            <a:off x="7313175" y="38364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7" name="Google Shape;757;p44"/>
          <p:cNvSpPr txBox="1"/>
          <p:nvPr/>
        </p:nvSpPr>
        <p:spPr>
          <a:xfrm>
            <a:off x="7778275" y="40494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758" name="Google Shape;758;p44"/>
          <p:cNvSpPr txBox="1"/>
          <p:nvPr/>
        </p:nvSpPr>
        <p:spPr>
          <a:xfrm>
            <a:off x="4459138" y="460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Calcular </a:t>
            </a:r>
            <a:r>
              <a:rPr lang="en" sz="2400" dirty="0">
                <a:solidFill>
                  <a:schemeClr val="accent3"/>
                </a:solidFill>
              </a:rPr>
              <a:t>promedio y desviación estandar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906A33-C745-FC9D-60A9-4204FFC6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68767"/>
            <a:ext cx="7002267" cy="18386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549736-A4F5-ED0D-1B42-E79E03213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19506"/>
            <a:ext cx="6993438" cy="881151"/>
          </a:xfrm>
          <a:prstGeom prst="rect">
            <a:avLst/>
          </a:prstGeom>
        </p:spPr>
      </p:pic>
      <p:sp>
        <p:nvSpPr>
          <p:cNvPr id="76" name="Google Shape;354;p34">
            <a:extLst>
              <a:ext uri="{FF2B5EF4-FFF2-40B4-BE49-F238E27FC236}">
                <a16:creationId xmlns:a16="http://schemas.microsoft.com/office/drawing/2014/main" id="{45AA7707-6E7D-E84F-EED5-7A595F7DD80A}"/>
              </a:ext>
            </a:extLst>
          </p:cNvPr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354;p34">
            <a:extLst>
              <a:ext uri="{FF2B5EF4-FFF2-40B4-BE49-F238E27FC236}">
                <a16:creationId xmlns:a16="http://schemas.microsoft.com/office/drawing/2014/main" id="{575E8563-1399-F680-6130-33BEC862A5BB}"/>
              </a:ext>
            </a:extLst>
          </p:cNvPr>
          <p:cNvSpPr txBox="1"/>
          <p:nvPr/>
        </p:nvSpPr>
        <p:spPr>
          <a:xfrm>
            <a:off x="8329900" y="131047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4771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Visualizar</a:t>
            </a:r>
            <a:r>
              <a:rPr lang="en" sz="2800" dirty="0">
                <a:solidFill>
                  <a:schemeClr val="accent3"/>
                </a:solidFill>
              </a:rPr>
              <a:t> promedio y DE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9945977-1FA7-9EB0-9D48-51386213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434" y="1859249"/>
            <a:ext cx="3061369" cy="24858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98B65B-B333-F7DE-D9B5-5CA38378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49258"/>
            <a:ext cx="5986860" cy="13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19693997-315F-1DCF-AA0C-D96E0F6421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Agregar</a:t>
            </a:r>
            <a:r>
              <a:rPr lang="en" sz="2800" dirty="0">
                <a:solidFill>
                  <a:schemeClr val="accent3"/>
                </a:solidFill>
              </a:rPr>
              <a:t> recta de regresión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95DBEC1-2967-62D9-F1CA-234737BB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37" y="1891303"/>
            <a:ext cx="3055763" cy="228636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1BF315-BC66-BCFB-B1C6-1EA391278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2757594"/>
            <a:ext cx="6020972" cy="607457"/>
          </a:xfrm>
          <a:prstGeom prst="rect">
            <a:avLst/>
          </a:prstGeom>
        </p:spPr>
      </p:pic>
      <p:grpSp>
        <p:nvGrpSpPr>
          <p:cNvPr id="6" name="Google Shape;530;p39">
            <a:extLst>
              <a:ext uri="{FF2B5EF4-FFF2-40B4-BE49-F238E27FC236}">
                <a16:creationId xmlns:a16="http://schemas.microsoft.com/office/drawing/2014/main" id="{BF502343-037C-C01E-2249-8E409F280CEC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8" name="Google Shape;531;p39">
              <a:extLst>
                <a:ext uri="{FF2B5EF4-FFF2-40B4-BE49-F238E27FC236}">
                  <a16:creationId xmlns:a16="http://schemas.microsoft.com/office/drawing/2014/main" id="{9DE5B364-3946-D920-7A7C-683BB6A65F72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2;p39">
              <a:extLst>
                <a:ext uri="{FF2B5EF4-FFF2-40B4-BE49-F238E27FC236}">
                  <a16:creationId xmlns:a16="http://schemas.microsoft.com/office/drawing/2014/main" id="{7101F87F-6D78-FE77-1DBA-12D46A8EC79C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3;p39">
              <a:extLst>
                <a:ext uri="{FF2B5EF4-FFF2-40B4-BE49-F238E27FC236}">
                  <a16:creationId xmlns:a16="http://schemas.microsoft.com/office/drawing/2014/main" id="{151F32E1-B6B6-5E1C-6483-EE5F3161FB93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4;p39">
              <a:extLst>
                <a:ext uri="{FF2B5EF4-FFF2-40B4-BE49-F238E27FC236}">
                  <a16:creationId xmlns:a16="http://schemas.microsoft.com/office/drawing/2014/main" id="{A837B039-774F-F4B8-BD72-7B0A80CDFD19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5;p39">
              <a:extLst>
                <a:ext uri="{FF2B5EF4-FFF2-40B4-BE49-F238E27FC236}">
                  <a16:creationId xmlns:a16="http://schemas.microsoft.com/office/drawing/2014/main" id="{A7D28531-F620-C762-A714-9FDD2A5E2D4E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6;p39">
              <a:extLst>
                <a:ext uri="{FF2B5EF4-FFF2-40B4-BE49-F238E27FC236}">
                  <a16:creationId xmlns:a16="http://schemas.microsoft.com/office/drawing/2014/main" id="{0174B7D3-3E1C-1503-B700-38AE3B803EEC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7;p39">
              <a:extLst>
                <a:ext uri="{FF2B5EF4-FFF2-40B4-BE49-F238E27FC236}">
                  <a16:creationId xmlns:a16="http://schemas.microsoft.com/office/drawing/2014/main" id="{061CFBFF-C5C8-ACFE-67E7-AB95AF82223A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38;p39">
              <a:extLst>
                <a:ext uri="{FF2B5EF4-FFF2-40B4-BE49-F238E27FC236}">
                  <a16:creationId xmlns:a16="http://schemas.microsoft.com/office/drawing/2014/main" id="{ED3B6B48-8085-3B46-C7E1-49F12AB1F770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39;p39">
              <a:extLst>
                <a:ext uri="{FF2B5EF4-FFF2-40B4-BE49-F238E27FC236}">
                  <a16:creationId xmlns:a16="http://schemas.microsoft.com/office/drawing/2014/main" id="{BB23131E-F066-B943-A1C5-2697FB423B2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0;p39">
              <a:extLst>
                <a:ext uri="{FF2B5EF4-FFF2-40B4-BE49-F238E27FC236}">
                  <a16:creationId xmlns:a16="http://schemas.microsoft.com/office/drawing/2014/main" id="{C2000E9D-D7F1-D643-6426-BBB8AB8CA34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1;p39">
              <a:extLst>
                <a:ext uri="{FF2B5EF4-FFF2-40B4-BE49-F238E27FC236}">
                  <a16:creationId xmlns:a16="http://schemas.microsoft.com/office/drawing/2014/main" id="{7AC7D203-E050-CA7E-ABB1-F2ED45D5DA1B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2;p39">
              <a:extLst>
                <a:ext uri="{FF2B5EF4-FFF2-40B4-BE49-F238E27FC236}">
                  <a16:creationId xmlns:a16="http://schemas.microsoft.com/office/drawing/2014/main" id="{FB452CFF-B98A-0FEC-6ABF-79225A1A4313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3;p39">
              <a:extLst>
                <a:ext uri="{FF2B5EF4-FFF2-40B4-BE49-F238E27FC236}">
                  <a16:creationId xmlns:a16="http://schemas.microsoft.com/office/drawing/2014/main" id="{699A8926-5A9D-3C37-9973-AC537852DD9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465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7318EF8A-2110-0DBC-4759-BD12B5C8E0FC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Google Shape;531;p39">
            <a:extLst>
              <a:ext uri="{FF2B5EF4-FFF2-40B4-BE49-F238E27FC236}">
                <a16:creationId xmlns:a16="http://schemas.microsoft.com/office/drawing/2014/main" id="{D947C812-607F-3B90-CE53-A28FC13160E8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2;p39">
            <a:extLst>
              <a:ext uri="{FF2B5EF4-FFF2-40B4-BE49-F238E27FC236}">
                <a16:creationId xmlns:a16="http://schemas.microsoft.com/office/drawing/2014/main" id="{F8F8A727-0361-FE06-AB6F-CF70E2CB2F77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1;p39">
            <a:extLst>
              <a:ext uri="{FF2B5EF4-FFF2-40B4-BE49-F238E27FC236}">
                <a16:creationId xmlns:a16="http://schemas.microsoft.com/office/drawing/2014/main" id="{AC692BB2-E545-AF48-9247-7A8C558C6C1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2;p39">
            <a:extLst>
              <a:ext uri="{FF2B5EF4-FFF2-40B4-BE49-F238E27FC236}">
                <a16:creationId xmlns:a16="http://schemas.microsoft.com/office/drawing/2014/main" id="{3D1D6BCE-7B9F-BD25-8DD5-2A6086B16828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23" name="Google Shape;530;p39">
            <a:extLst>
              <a:ext uri="{FF2B5EF4-FFF2-40B4-BE49-F238E27FC236}">
                <a16:creationId xmlns:a16="http://schemas.microsoft.com/office/drawing/2014/main" id="{E472933C-80FB-9D29-80ED-1508A6347EF8}"/>
              </a:ext>
            </a:extLst>
          </p:cNvPr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24" name="Google Shape;531;p39">
              <a:extLst>
                <a:ext uri="{FF2B5EF4-FFF2-40B4-BE49-F238E27FC236}">
                  <a16:creationId xmlns:a16="http://schemas.microsoft.com/office/drawing/2014/main" id="{DD681436-F58E-6C08-DDE7-7D390CE71CE5}"/>
                </a:ext>
              </a:extLst>
            </p:cNvPr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2;p39">
              <a:extLst>
                <a:ext uri="{FF2B5EF4-FFF2-40B4-BE49-F238E27FC236}">
                  <a16:creationId xmlns:a16="http://schemas.microsoft.com/office/drawing/2014/main" id="{71194F1F-A616-6E70-BD1D-8566BC1251CF}"/>
                </a:ext>
              </a:extLst>
            </p:cNvPr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3;p39">
              <a:extLst>
                <a:ext uri="{FF2B5EF4-FFF2-40B4-BE49-F238E27FC236}">
                  <a16:creationId xmlns:a16="http://schemas.microsoft.com/office/drawing/2014/main" id="{FE17F462-9C61-22E1-EF3A-B114D324F899}"/>
                </a:ext>
              </a:extLst>
            </p:cNvPr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4;p39">
              <a:extLst>
                <a:ext uri="{FF2B5EF4-FFF2-40B4-BE49-F238E27FC236}">
                  <a16:creationId xmlns:a16="http://schemas.microsoft.com/office/drawing/2014/main" id="{463ABFE0-24D9-94A3-9FAD-9D56FC993D0D}"/>
                </a:ext>
              </a:extLst>
            </p:cNvPr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5;p39">
              <a:extLst>
                <a:ext uri="{FF2B5EF4-FFF2-40B4-BE49-F238E27FC236}">
                  <a16:creationId xmlns:a16="http://schemas.microsoft.com/office/drawing/2014/main" id="{AD086245-B2E4-4624-5FCA-17172014E15C}"/>
                </a:ext>
              </a:extLst>
            </p:cNvPr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6;p39">
              <a:extLst>
                <a:ext uri="{FF2B5EF4-FFF2-40B4-BE49-F238E27FC236}">
                  <a16:creationId xmlns:a16="http://schemas.microsoft.com/office/drawing/2014/main" id="{063EBD14-E50C-EBC5-2D33-05E1EE5DC59F}"/>
                </a:ext>
              </a:extLst>
            </p:cNvPr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7;p39">
              <a:extLst>
                <a:ext uri="{FF2B5EF4-FFF2-40B4-BE49-F238E27FC236}">
                  <a16:creationId xmlns:a16="http://schemas.microsoft.com/office/drawing/2014/main" id="{66C84E83-9E92-8F73-0C25-64BA3A5C9904}"/>
                </a:ext>
              </a:extLst>
            </p:cNvPr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8;p39">
              <a:extLst>
                <a:ext uri="{FF2B5EF4-FFF2-40B4-BE49-F238E27FC236}">
                  <a16:creationId xmlns:a16="http://schemas.microsoft.com/office/drawing/2014/main" id="{E921EC4B-A03C-5243-1FF3-583BF77738B5}"/>
                </a:ext>
              </a:extLst>
            </p:cNvPr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9;p39">
              <a:extLst>
                <a:ext uri="{FF2B5EF4-FFF2-40B4-BE49-F238E27FC236}">
                  <a16:creationId xmlns:a16="http://schemas.microsoft.com/office/drawing/2014/main" id="{ED737A58-AB44-357E-0DD5-1CE85A638CDE}"/>
                </a:ext>
              </a:extLst>
            </p:cNvPr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0;p39">
              <a:extLst>
                <a:ext uri="{FF2B5EF4-FFF2-40B4-BE49-F238E27FC236}">
                  <a16:creationId xmlns:a16="http://schemas.microsoft.com/office/drawing/2014/main" id="{171C0B55-3C84-E72B-7FDC-D9C4D67587B0}"/>
                </a:ext>
              </a:extLst>
            </p:cNvPr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1;p39">
              <a:extLst>
                <a:ext uri="{FF2B5EF4-FFF2-40B4-BE49-F238E27FC236}">
                  <a16:creationId xmlns:a16="http://schemas.microsoft.com/office/drawing/2014/main" id="{36196EEC-330A-6DD5-DA87-906C67C623E6}"/>
                </a:ext>
              </a:extLst>
            </p:cNvPr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2;p39">
              <a:extLst>
                <a:ext uri="{FF2B5EF4-FFF2-40B4-BE49-F238E27FC236}">
                  <a16:creationId xmlns:a16="http://schemas.microsoft.com/office/drawing/2014/main" id="{ADC2CC8D-05B4-D86E-161D-464FE6622CF9}"/>
                </a:ext>
              </a:extLst>
            </p:cNvPr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3;p39">
              <a:extLst>
                <a:ext uri="{FF2B5EF4-FFF2-40B4-BE49-F238E27FC236}">
                  <a16:creationId xmlns:a16="http://schemas.microsoft.com/office/drawing/2014/main" id="{62C0B92E-E7BE-C03B-79A3-07BCB3C70C49}"/>
                </a:ext>
              </a:extLst>
            </p:cNvPr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87EE1FA-96E9-971D-0001-6981261E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76243"/>
            <a:ext cx="6084276" cy="971794"/>
          </a:xfrm>
          <a:prstGeom prst="rect">
            <a:avLst/>
          </a:prstGeom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BF488E5-D1F3-5B0A-DF0F-9AFFBBDDE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521" y="2023449"/>
            <a:ext cx="3065233" cy="2102017"/>
          </a:xfrm>
          <a:prstGeom prst="rect">
            <a:avLst/>
          </a:prstGeom>
        </p:spPr>
      </p:pic>
      <p:sp>
        <p:nvSpPr>
          <p:cNvPr id="2" name="Google Shape;497;p38">
            <a:extLst>
              <a:ext uri="{FF2B5EF4-FFF2-40B4-BE49-F238E27FC236}">
                <a16:creationId xmlns:a16="http://schemas.microsoft.com/office/drawing/2014/main" id="{BFD07B57-7D9B-00EF-931F-95DF07036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Agregar</a:t>
            </a:r>
            <a:r>
              <a:rPr lang="en" sz="2800" dirty="0">
                <a:solidFill>
                  <a:schemeClr val="accent3"/>
                </a:solidFill>
              </a:rPr>
              <a:t> recta de regresión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0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Exportar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plots de ggplot2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24C6DF-3064-9801-68FC-1A54062F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04287"/>
            <a:ext cx="7918497" cy="954921"/>
          </a:xfrm>
          <a:prstGeom prst="rect">
            <a:avLst/>
          </a:prstGeom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0126F15-9F25-4ED6-FDFB-4EF0AB5D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870" y="2751992"/>
            <a:ext cx="4044756" cy="22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1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Reflexión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2573400" y="264244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6"/>
          </p:nvPr>
        </p:nvSpPr>
        <p:spPr>
          <a:xfrm>
            <a:off x="3218935" y="3928665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591435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Source Code Pro" panose="020B0509030403020204" pitchFamily="49" charset="0"/>
                <a:ea typeface="Source Code Pro" panose="020B0509030403020204" pitchFamily="49" charset="0"/>
              </a:rPr>
              <a:t>¿Qué se les dificultó?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3175500" y="264244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les gustó?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9"/>
          </p:nvPr>
        </p:nvSpPr>
        <p:spPr>
          <a:xfrm>
            <a:off x="3831685" y="4218210"/>
            <a:ext cx="495339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¿Cuál es la utilidad de graficar en R?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94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3;p34">
            <a:extLst>
              <a:ext uri="{FF2B5EF4-FFF2-40B4-BE49-F238E27FC236}">
                <a16:creationId xmlns:a16="http://schemas.microsoft.com/office/drawing/2014/main" id="{C4F2CF6D-5B0D-FDA5-71A7-87ED4246A468}"/>
              </a:ext>
            </a:extLst>
          </p:cNvPr>
          <p:cNvSpPr txBox="1">
            <a:spLocks/>
          </p:cNvSpPr>
          <p:nvPr/>
        </p:nvSpPr>
        <p:spPr>
          <a:xfrm>
            <a:off x="7612099" y="187069"/>
            <a:ext cx="1426391" cy="6119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6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 algn="ctr"/>
            <a:endParaRPr lang="es-MX" sz="2400" dirty="0"/>
          </a:p>
        </p:txBody>
      </p:sp>
      <p:pic>
        <p:nvPicPr>
          <p:cNvPr id="5" name="Picture 6" descr="Archivo tipo r - Iconos Archivos y Carpetas">
            <a:extLst>
              <a:ext uri="{FF2B5EF4-FFF2-40B4-BE49-F238E27FC236}">
                <a16:creationId xmlns:a16="http://schemas.microsoft.com/office/drawing/2014/main" id="{58FDD860-79A2-3A04-4C48-C4777CC4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9" y="1010026"/>
            <a:ext cx="3123448" cy="312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796D3E-24C9-D0C8-3F57-8514B3E50ADD}"/>
              </a:ext>
            </a:extLst>
          </p:cNvPr>
          <p:cNvSpPr txBox="1"/>
          <p:nvPr/>
        </p:nvSpPr>
        <p:spPr>
          <a:xfrm>
            <a:off x="6325185" y="273223"/>
            <a:ext cx="271330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dirty="0">
                <a:solidFill>
                  <a:schemeClr val="tx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Desventajas</a:t>
            </a:r>
          </a:p>
          <a:p>
            <a:endParaRPr lang="es-MX" sz="2400" b="0" i="0" dirty="0">
              <a:solidFill>
                <a:schemeClr val="tx2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Curva de aprendizaje mayor.</a:t>
            </a:r>
            <a:endParaRPr lang="es-MX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5EC439-2EC3-9EFA-9A0D-0B5F55E84A56}"/>
              </a:ext>
            </a:extLst>
          </p:cNvPr>
          <p:cNvSpPr txBox="1"/>
          <p:nvPr/>
        </p:nvSpPr>
        <p:spPr>
          <a:xfrm>
            <a:off x="3865097" y="273204"/>
            <a:ext cx="246008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i="0" dirty="0">
                <a:solidFill>
                  <a:schemeClr val="accent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Ventajas</a:t>
            </a:r>
          </a:p>
          <a:p>
            <a:endParaRPr lang="es-MX" sz="2400" b="0" i="0" dirty="0">
              <a:solidFill>
                <a:schemeClr val="accent2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Generar plantillas para reproducir un mismo gráfico.</a:t>
            </a:r>
            <a:endParaRPr lang="es-MX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Multiples opciones gráficas.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102" name="Picture 6" descr="Para qué sirve un HISTOGRAMA de frecuencia - con EJERCICIOS resueltos">
            <a:extLst>
              <a:ext uri="{FF2B5EF4-FFF2-40B4-BE49-F238E27FC236}">
                <a16:creationId xmlns:a16="http://schemas.microsoft.com/office/drawing/2014/main" id="{6684F5F8-B37B-CBA8-D827-9EBA0AC8E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3"/>
          <a:stretch/>
        </p:blipFill>
        <p:spPr bwMode="auto">
          <a:xfrm>
            <a:off x="3819377" y="3088934"/>
            <a:ext cx="2694355" cy="174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53;p34">
            <a:extLst>
              <a:ext uri="{FF2B5EF4-FFF2-40B4-BE49-F238E27FC236}">
                <a16:creationId xmlns:a16="http://schemas.microsoft.com/office/drawing/2014/main" id="{5972AE99-34DE-0B4D-7762-AD2FF0C8A0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1452" y="2422913"/>
            <a:ext cx="1426391" cy="611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&lt; R</a:t>
            </a:r>
            <a:r>
              <a:rPr lang="en" sz="2400" dirty="0"/>
              <a:t> </a:t>
            </a:r>
            <a:r>
              <a:rPr lang="en" sz="2000" dirty="0"/>
              <a:t>&gt;</a:t>
            </a:r>
            <a:endParaRPr sz="2400" dirty="0"/>
          </a:p>
        </p:txBody>
      </p:sp>
      <p:sp>
        <p:nvSpPr>
          <p:cNvPr id="14" name="Google Shape;353;p34">
            <a:extLst>
              <a:ext uri="{FF2B5EF4-FFF2-40B4-BE49-F238E27FC236}">
                <a16:creationId xmlns:a16="http://schemas.microsoft.com/office/drawing/2014/main" id="{0EACBBC3-4F0F-DC62-B355-3E3E88BD019C}"/>
              </a:ext>
            </a:extLst>
          </p:cNvPr>
          <p:cNvSpPr txBox="1">
            <a:spLocks/>
          </p:cNvSpPr>
          <p:nvPr/>
        </p:nvSpPr>
        <p:spPr>
          <a:xfrm>
            <a:off x="4320263" y="2422913"/>
            <a:ext cx="1637266" cy="6119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6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 algn="ctr"/>
            <a:r>
              <a:rPr lang="es-MX" sz="2000" dirty="0"/>
              <a:t>&lt; Excel &gt;</a:t>
            </a:r>
            <a:endParaRPr lang="es-MX" sz="2400" dirty="0"/>
          </a:p>
        </p:txBody>
      </p:sp>
      <p:pic>
        <p:nvPicPr>
          <p:cNvPr id="4106" name="Picture 10" descr="R ggplot2: How to make a histogram and color according to diferent columns?  - Stack Overflow">
            <a:extLst>
              <a:ext uri="{FF2B5EF4-FFF2-40B4-BE49-F238E27FC236}">
                <a16:creationId xmlns:a16="http://schemas.microsoft.com/office/drawing/2014/main" id="{1F9BB070-1147-1EE8-42FF-9A00E301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037" y="3088934"/>
            <a:ext cx="2477786" cy="17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326;p62">
            <a:extLst>
              <a:ext uri="{FF2B5EF4-FFF2-40B4-BE49-F238E27FC236}">
                <a16:creationId xmlns:a16="http://schemas.microsoft.com/office/drawing/2014/main" id="{2F0FDBEA-F518-C3A5-BA77-8269B7FB69F3}"/>
              </a:ext>
            </a:extLst>
          </p:cNvPr>
          <p:cNvSpPr/>
          <p:nvPr/>
        </p:nvSpPr>
        <p:spPr>
          <a:xfrm>
            <a:off x="6394060" y="1064963"/>
            <a:ext cx="109610" cy="1085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/>
              </a:solidFill>
            </a:endParaRPr>
          </a:p>
        </p:txBody>
      </p:sp>
      <p:sp>
        <p:nvSpPr>
          <p:cNvPr id="16" name="Google Shape;1326;p62">
            <a:extLst>
              <a:ext uri="{FF2B5EF4-FFF2-40B4-BE49-F238E27FC236}">
                <a16:creationId xmlns:a16="http://schemas.microsoft.com/office/drawing/2014/main" id="{72396C93-A76D-688A-80B6-E16167FB5614}"/>
              </a:ext>
            </a:extLst>
          </p:cNvPr>
          <p:cNvSpPr/>
          <p:nvPr/>
        </p:nvSpPr>
        <p:spPr>
          <a:xfrm>
            <a:off x="3953964" y="1118794"/>
            <a:ext cx="109610" cy="1085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7" name="Google Shape;1326;p62">
            <a:extLst>
              <a:ext uri="{FF2B5EF4-FFF2-40B4-BE49-F238E27FC236}">
                <a16:creationId xmlns:a16="http://schemas.microsoft.com/office/drawing/2014/main" id="{013C6C83-60CE-F05B-4F78-87C9158ABE02}"/>
              </a:ext>
            </a:extLst>
          </p:cNvPr>
          <p:cNvSpPr/>
          <p:nvPr/>
        </p:nvSpPr>
        <p:spPr>
          <a:xfrm>
            <a:off x="3953964" y="1739824"/>
            <a:ext cx="109610" cy="1085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34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54"/>
          <p:cNvGrpSpPr/>
          <p:nvPr/>
        </p:nvGrpSpPr>
        <p:grpSpPr>
          <a:xfrm>
            <a:off x="5030984" y="1521597"/>
            <a:ext cx="3432984" cy="2496295"/>
            <a:chOff x="331763" y="414153"/>
            <a:chExt cx="6903246" cy="5019697"/>
          </a:xfrm>
        </p:grpSpPr>
        <p:sp>
          <p:nvSpPr>
            <p:cNvPr id="1041" name="Google Shape;1041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4"/>
          <p:cNvSpPr txBox="1">
            <a:spLocks noGrp="1"/>
          </p:cNvSpPr>
          <p:nvPr>
            <p:ph type="title"/>
          </p:nvPr>
        </p:nvSpPr>
        <p:spPr>
          <a:xfrm>
            <a:off x="544283" y="1806953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Gracias </a:t>
            </a:r>
            <a:r>
              <a:rPr lang="en" dirty="0">
                <a:solidFill>
                  <a:schemeClr val="accent4"/>
                </a:solidFill>
                <a:sym typeface="Wingdings" panose="05000000000000000000" pitchFamily="2" charset="2"/>
              </a:rPr>
              <a:t>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048" name="Google Shape;1048;p5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49" name="Google Shape;1049;p5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056" name="Google Shape;1056;p5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4D42C2F2-EBA3-B232-3174-F84ED53B8777}"/>
              </a:ext>
            </a:extLst>
          </p:cNvPr>
          <p:cNvSpPr txBox="1"/>
          <p:nvPr/>
        </p:nvSpPr>
        <p:spPr>
          <a:xfrm>
            <a:off x="-71033" y="34749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241;p31">
            <a:extLst>
              <a:ext uri="{FF2B5EF4-FFF2-40B4-BE49-F238E27FC236}">
                <a16:creationId xmlns:a16="http://schemas.microsoft.com/office/drawing/2014/main" id="{4D996138-9F53-F88E-FE19-0421518EF683}"/>
              </a:ext>
            </a:extLst>
          </p:cNvPr>
          <p:cNvSpPr txBox="1"/>
          <p:nvPr/>
        </p:nvSpPr>
        <p:spPr>
          <a:xfrm>
            <a:off x="2942770" y="305616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242;p31">
            <a:extLst>
              <a:ext uri="{FF2B5EF4-FFF2-40B4-BE49-F238E27FC236}">
                <a16:creationId xmlns:a16="http://schemas.microsoft.com/office/drawing/2014/main" id="{430B21C3-7B6F-71AA-01D5-D07CB0ADA346}"/>
              </a:ext>
            </a:extLst>
          </p:cNvPr>
          <p:cNvSpPr txBox="1"/>
          <p:nvPr/>
        </p:nvSpPr>
        <p:spPr>
          <a:xfrm>
            <a:off x="2823365" y="358715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7" name="Google Shape;242;p31">
            <a:extLst>
              <a:ext uri="{FF2B5EF4-FFF2-40B4-BE49-F238E27FC236}">
                <a16:creationId xmlns:a16="http://schemas.microsoft.com/office/drawing/2014/main" id="{69DBA9D8-AC2D-46B6-C8A7-D7727548CE81}"/>
              </a:ext>
            </a:extLst>
          </p:cNvPr>
          <p:cNvSpPr txBox="1"/>
          <p:nvPr/>
        </p:nvSpPr>
        <p:spPr>
          <a:xfrm>
            <a:off x="-160820" y="864941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Vista general de diapositiva 62">
                <a:extLst>
                  <a:ext uri="{FF2B5EF4-FFF2-40B4-BE49-F238E27FC236}">
                    <a16:creationId xmlns:a16="http://schemas.microsoft.com/office/drawing/2014/main" id="{05AF085D-1D50-8D2D-C28A-73956D987F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620509"/>
                  </p:ext>
                </p:extLst>
              </p:nvPr>
            </p:nvGraphicFramePr>
            <p:xfrm>
              <a:off x="5131136" y="1607145"/>
              <a:ext cx="3258651" cy="1980012"/>
            </p:xfrm>
            <a:graphic>
              <a:graphicData uri="http://schemas.microsoft.com/office/powerpoint/2016/slidezoom">
                <pslz:sldZm>
                  <pslz:sldZmObj sldId="256" cId="0">
                    <pslz:zmPr id="{DCAB3F4E-35A0-400F-83CF-7082B592AEA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8651" cy="19800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Vista general de diapositiva 6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AF085D-1D50-8D2D-C28A-73956D987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1136" y="1607145"/>
                <a:ext cx="3258651" cy="19800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98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4208777" y="852913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Gráficos sencillos y complejos</a:t>
            </a:r>
            <a:endParaRPr sz="4000" dirty="0"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4297494" y="3284813"/>
            <a:ext cx="42060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&lt; Funciones de alto y bajo nivel</a:t>
            </a:r>
            <a:r>
              <a:rPr lang="en" sz="2400" dirty="0"/>
              <a:t> </a:t>
            </a:r>
            <a:r>
              <a:rPr lang="en" sz="2000" dirty="0"/>
              <a:t>&gt;</a:t>
            </a:r>
            <a:endParaRPr sz="2400" dirty="0"/>
          </a:p>
        </p:txBody>
      </p:sp>
      <p:sp>
        <p:nvSpPr>
          <p:cNvPr id="354" name="Google Shape;354;p34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356" name="Google Shape;356;p34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35642" y="29419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49364" y="37229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0496" y="2958925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70496" y="32848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205349" y="29775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205349" y="3284813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342750" y="32848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49364" y="39620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31557" y="42455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224956" y="4245513"/>
              <a:ext cx="52434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883777" y="4245513"/>
              <a:ext cx="661931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34075" y="4245513"/>
              <a:ext cx="241501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1557" y="4454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224956" y="4454038"/>
              <a:ext cx="83390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2169156" y="44540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4"/>
          <p:cNvSpPr txBox="1"/>
          <p:nvPr/>
        </p:nvSpPr>
        <p:spPr>
          <a:xfrm>
            <a:off x="7854204" y="2129163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>
            <a:spLocks noGrp="1"/>
          </p:cNvSpPr>
          <p:nvPr>
            <p:ph type="title"/>
          </p:nvPr>
        </p:nvSpPr>
        <p:spPr>
          <a:xfrm>
            <a:off x="0" y="4284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/>
                </a:solidFill>
              </a:rPr>
              <a:t>Funciones </a:t>
            </a:r>
            <a:r>
              <a:rPr lang="en" sz="3200" dirty="0">
                <a:solidFill>
                  <a:schemeClr val="tx1"/>
                </a:solidFill>
              </a:rPr>
              <a:t>de alto y bajo nivel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243915" y="120841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8313685" y="400559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2E706B1-EEAA-8D0A-A98D-C0A344576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96" y="1563371"/>
            <a:ext cx="83005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dirty="0">
                <a:latin typeface="Source Code Pro" panose="020B0509030403020204" pitchFamily="49" charset="0"/>
                <a:ea typeface="Source Code Pro" panose="020B0509030403020204" pitchFamily="49" charset="0"/>
              </a:rPr>
              <a:t>P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aquete </a:t>
            </a:r>
            <a:r>
              <a:rPr kumimoji="0" lang="es-MX" altLang="es-MX" sz="12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graphics</a:t>
            </a:r>
            <a:r>
              <a:rPr kumimoji="0" lang="es-MX" altLang="es-MX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: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funciones de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alto y bajo nivel </a:t>
            </a:r>
            <a:r>
              <a:rPr kumimoji="0" lang="es-MX" altLang="es-MX" b="0" i="0" u="none" strike="noStrike" cap="none" normalizeH="0" baseline="0" dirty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para generar gráficos en R. 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kumimoji="0" lang="es-MX" altLang="es-MX" sz="3200" b="0" i="0" u="none" strike="noStrike" cap="none" normalizeH="0" baseline="0" dirty="0">
              <a:ln>
                <a:noFill/>
              </a:ln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graphicFrame>
        <p:nvGraphicFramePr>
          <p:cNvPr id="12" name="Google Shape;1306;p61">
            <a:extLst>
              <a:ext uri="{FF2B5EF4-FFF2-40B4-BE49-F238E27FC236}">
                <a16:creationId xmlns:a16="http://schemas.microsoft.com/office/drawing/2014/main" id="{D350EF25-814D-A9E7-167D-2655A7828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23307"/>
              </p:ext>
            </p:extLst>
          </p:nvPr>
        </p:nvGraphicFramePr>
        <p:xfrm>
          <a:off x="720000" y="2318279"/>
          <a:ext cx="7341960" cy="2380196"/>
        </p:xfrm>
        <a:graphic>
          <a:graphicData uri="http://schemas.openxmlformats.org/drawingml/2006/table">
            <a:tbl>
              <a:tblPr>
                <a:noFill/>
                <a:tableStyleId>{4A3129C1-CE6F-4D62-A54F-FE519A6578F8}</a:tableStyleId>
              </a:tblPr>
              <a:tblGrid>
                <a:gridCol w="165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8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4E48AB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Alto nivel</a:t>
                      </a:r>
                      <a:endParaRPr sz="1600" dirty="0">
                        <a:solidFill>
                          <a:schemeClr val="dk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Bajo nivel</a:t>
                      </a:r>
                      <a:endParaRPr sz="1600" dirty="0">
                        <a:solidFill>
                          <a:schemeClr val="accent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8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Definición</a:t>
                      </a:r>
                      <a:endParaRPr sz="1400" dirty="0">
                        <a:solidFill>
                          <a:schemeClr val="accent3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Generan gráficos completos</a:t>
                      </a:r>
                      <a:r>
                        <a:rPr lang="es-MX" sz="1200" b="0" i="0" dirty="0">
                          <a:solidFill>
                            <a:srgbClr val="333333"/>
                          </a:solidFill>
                          <a:effectLst/>
                          <a:latin typeface="Helvetica Neue"/>
                          <a:ea typeface="Source Code Pro" panose="020B0509030403020204" pitchFamily="49" charset="0"/>
                        </a:rPr>
                        <a:t>.</a:t>
                      </a:r>
                      <a:endParaRPr sz="1200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Añaden elementos a un gráfico existente.</a:t>
                      </a:r>
                      <a:endParaRPr sz="12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3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Funciones</a:t>
                      </a:r>
                      <a:endParaRPr sz="1400" dirty="0">
                        <a:solidFill>
                          <a:schemeClr val="accent3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plot</a:t>
                      </a:r>
                      <a:r>
                        <a:rPr lang="es-MX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 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(gráficos de nubes de puntos).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hist</a:t>
                      </a:r>
                      <a:r>
                        <a:rPr lang="es-MX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(histogramas)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barplot</a:t>
                      </a:r>
                      <a:r>
                        <a:rPr lang="es-MX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(barras). </a:t>
                      </a:r>
                      <a:r>
                        <a:rPr lang="es-MX" sz="12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boxplot</a:t>
                      </a:r>
                      <a:r>
                        <a:rPr lang="es-MX" sz="12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(caja y bigote).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lines</a:t>
                      </a:r>
                      <a:r>
                        <a:rPr lang="es-MX" sz="12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 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(une puntos con </a:t>
                      </a:r>
                      <a:r>
                        <a:rPr lang="es-MX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lineas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).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abline</a:t>
                      </a:r>
                      <a:r>
                        <a:rPr lang="es-MX" sz="12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 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</a:t>
                      </a:r>
                      <a:r>
                        <a:rPr lang="es-MX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lineas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 que indican pendiente y ordenada).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 i="0" u="none" strike="noStrike" cap="none" dirty="0" err="1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points</a:t>
                      </a:r>
                      <a:r>
                        <a:rPr lang="es-MX" sz="12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 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(añade puntos). </a:t>
                      </a:r>
                      <a:r>
                        <a:rPr lang="es-MX" sz="1200" b="0" i="0" u="none" strike="noStrike" cap="none" dirty="0" err="1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legend</a:t>
                      </a:r>
                      <a:r>
                        <a:rPr lang="es-MX" sz="12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() </a:t>
                      </a:r>
                      <a:r>
                        <a:rPr lang="es-MX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(añade una leyenda)</a:t>
                      </a:r>
                      <a:endParaRPr sz="12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51883D04-B834-B923-6D48-F09EFAB77060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706D6A5A-D438-D16B-D360-3FB6F9BE01C3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6" name="Picture 2" descr="Gráfico de barras - Iconos gratis de flechas">
              <a:extLst>
                <a:ext uri="{FF2B5EF4-FFF2-40B4-BE49-F238E27FC236}">
                  <a16:creationId xmlns:a16="http://schemas.microsoft.com/office/drawing/2014/main" id="{53D99FDB-7CFE-B3C5-3405-B8E74F1A4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451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B54C43F7-3960-2979-516E-1C8771F4C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1129"/>
          <a:stretch/>
        </p:blipFill>
        <p:spPr>
          <a:xfrm>
            <a:off x="262525" y="3637538"/>
            <a:ext cx="3959472" cy="114955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6FADD7C-88F1-8A9E-6F3E-553D84A63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525" y="1496263"/>
            <a:ext cx="3959472" cy="125455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2B3BEFE-5007-E1F7-AC2F-F99C60B97F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2415" b="-3261"/>
          <a:stretch/>
        </p:blipFill>
        <p:spPr>
          <a:xfrm>
            <a:off x="4572000" y="1496262"/>
            <a:ext cx="4251960" cy="378257"/>
          </a:xfrm>
          <a:prstGeom prst="rect">
            <a:avLst/>
          </a:prstGeom>
        </p:spPr>
      </p:pic>
      <p:pic>
        <p:nvPicPr>
          <p:cNvPr id="27" name="Imagen 2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A184330-456B-E1D7-1F13-D315BDA42D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974229"/>
            <a:ext cx="4251960" cy="2812868"/>
          </a:xfrm>
          <a:prstGeom prst="rect">
            <a:avLst/>
          </a:prstGeom>
        </p:spPr>
      </p:pic>
      <p:sp>
        <p:nvSpPr>
          <p:cNvPr id="28" name="Google Shape;497;p38">
            <a:extLst>
              <a:ext uri="{FF2B5EF4-FFF2-40B4-BE49-F238E27FC236}">
                <a16:creationId xmlns:a16="http://schemas.microsoft.com/office/drawing/2014/main" id="{BED1D3AD-692C-D814-2FA5-0C4C05236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7" y="4802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Gráficos</a:t>
            </a:r>
            <a:r>
              <a:rPr lang="en" sz="3200" dirty="0">
                <a:solidFill>
                  <a:schemeClr val="accent4"/>
                </a:solidFill>
              </a:rPr>
              <a:t> sencillos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4A0C02A-C6C8-A6CE-7FD7-59B8E72D1737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E988ACA-E77F-CD75-C341-061A6AC4543F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Picture 2" descr="Gráfico de barras - Iconos gratis de flechas">
              <a:extLst>
                <a:ext uri="{FF2B5EF4-FFF2-40B4-BE49-F238E27FC236}">
                  <a16:creationId xmlns:a16="http://schemas.microsoft.com/office/drawing/2014/main" id="{AB737E1D-0071-AFFA-D4AA-1DA07693F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Exportar</a:t>
            </a:r>
            <a:r>
              <a:rPr lang="en" dirty="0">
                <a:solidFill>
                  <a:schemeClr val="lt2"/>
                </a:solidFill>
              </a:rPr>
              <a:t> plots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E2A385-9423-160D-E041-8DD08D47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35" y="1392592"/>
            <a:ext cx="3535221" cy="34659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CECD78-D03B-114B-5A5B-B928777B4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946" y="1391695"/>
            <a:ext cx="3574536" cy="34668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B6AAFEF8-9A07-A58A-F727-E3BC3884D28A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036F2C64-04CF-4584-E2B1-A19D41CD8C48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Picture 2" descr="Gráfico de barras - Iconos gratis de flechas">
              <a:extLst>
                <a:ext uri="{FF2B5EF4-FFF2-40B4-BE49-F238E27FC236}">
                  <a16:creationId xmlns:a16="http://schemas.microsoft.com/office/drawing/2014/main" id="{687906F7-57AC-769C-3DAC-18AFF8D1B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A093D44-AA73-7ACF-870D-D52C725FC752}"/>
              </a:ext>
            </a:extLst>
          </p:cNvPr>
          <p:cNvSpPr/>
          <p:nvPr/>
        </p:nvSpPr>
        <p:spPr>
          <a:xfrm>
            <a:off x="4701540" y="1170870"/>
            <a:ext cx="4442460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F4171D-DC13-6566-F4AA-9030B678D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25090"/>
            <a:ext cx="4511428" cy="981081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15C094A-3D65-FF38-75C2-D05DABC7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22" y="1586252"/>
            <a:ext cx="4066698" cy="3064652"/>
          </a:xfrm>
          <a:prstGeom prst="rect">
            <a:avLst/>
          </a:prstGeom>
        </p:spPr>
      </p:pic>
      <p:grpSp>
        <p:nvGrpSpPr>
          <p:cNvPr id="530" name="Google Shape;530;p39"/>
          <p:cNvGrpSpPr/>
          <p:nvPr/>
        </p:nvGrpSpPr>
        <p:grpSpPr>
          <a:xfrm>
            <a:off x="83820" y="4442460"/>
            <a:ext cx="1644126" cy="560048"/>
            <a:chOff x="880714" y="3731738"/>
            <a:chExt cx="2536147" cy="887325"/>
          </a:xfrm>
        </p:grpSpPr>
        <p:sp>
          <p:nvSpPr>
            <p:cNvPr id="531" name="Google Shape;531;p3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42;p31">
            <a:extLst>
              <a:ext uri="{FF2B5EF4-FFF2-40B4-BE49-F238E27FC236}">
                <a16:creationId xmlns:a16="http://schemas.microsoft.com/office/drawing/2014/main" id="{6870F060-5A94-ABF5-C2FA-97E12D439BA7}"/>
              </a:ext>
            </a:extLst>
          </p:cNvPr>
          <p:cNvSpPr txBox="1"/>
          <p:nvPr/>
        </p:nvSpPr>
        <p:spPr>
          <a:xfrm>
            <a:off x="7887568" y="477719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F60F6A71-936C-D0CB-01DC-96975D155BAA}"/>
              </a:ext>
            </a:extLst>
          </p:cNvPr>
          <p:cNvSpPr txBox="1">
            <a:spLocks/>
          </p:cNvSpPr>
          <p:nvPr/>
        </p:nvSpPr>
        <p:spPr>
          <a:xfrm>
            <a:off x="118537" y="4802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5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s-MX" sz="3200" dirty="0">
                <a:solidFill>
                  <a:schemeClr val="tx1"/>
                </a:solidFill>
              </a:rPr>
              <a:t>Gráficos</a:t>
            </a:r>
            <a:r>
              <a:rPr lang="es-MX" sz="3200" dirty="0">
                <a:solidFill>
                  <a:schemeClr val="accent4"/>
                </a:solidFill>
              </a:rPr>
              <a:t> sencillos</a:t>
            </a:r>
            <a:endParaRPr lang="es-MX" sz="3200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3A44F4C-28C2-B30F-D876-2F6E001D5CBC}"/>
              </a:ext>
            </a:extLst>
          </p:cNvPr>
          <p:cNvGrpSpPr/>
          <p:nvPr/>
        </p:nvGrpSpPr>
        <p:grpSpPr>
          <a:xfrm>
            <a:off x="8116135" y="104456"/>
            <a:ext cx="914400" cy="914400"/>
            <a:chOff x="8116135" y="104456"/>
            <a:chExt cx="914400" cy="9144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1326960-DD3C-4348-8119-4697AD34D53D}"/>
                </a:ext>
              </a:extLst>
            </p:cNvPr>
            <p:cNvSpPr/>
            <p:nvPr/>
          </p:nvSpPr>
          <p:spPr>
            <a:xfrm>
              <a:off x="8116135" y="104456"/>
              <a:ext cx="914400" cy="914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Picture 2" descr="Gráfico de barras - Iconos gratis de flechas">
              <a:extLst>
                <a:ext uri="{FF2B5EF4-FFF2-40B4-BE49-F238E27FC236}">
                  <a16:creationId xmlns:a16="http://schemas.microsoft.com/office/drawing/2014/main" id="{56A260E0-D7E6-D39D-F9A9-069BD78D2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149" y="240707"/>
              <a:ext cx="590904" cy="590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358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619</Words>
  <Application>Microsoft Office PowerPoint</Application>
  <PresentationFormat>Presentación en pantalla (16:9)</PresentationFormat>
  <Paragraphs>147</Paragraphs>
  <Slides>40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Arial</vt:lpstr>
      <vt:lpstr>Bebas Neue</vt:lpstr>
      <vt:lpstr>Source Code Pro Medium</vt:lpstr>
      <vt:lpstr>Source Code Pro</vt:lpstr>
      <vt:lpstr>Comfortaa</vt:lpstr>
      <vt:lpstr>Anaheim</vt:lpstr>
      <vt:lpstr>Helvetica Neue</vt:lpstr>
      <vt:lpstr>Wingdings</vt:lpstr>
      <vt:lpstr>Fira Code</vt:lpstr>
      <vt:lpstr>Nunito Light</vt:lpstr>
      <vt:lpstr>Introduction to Java Programming for High School by Slidesgo</vt:lpstr>
      <vt:lpstr>Unidad 3:  Gráficos en R</vt:lpstr>
      <vt:lpstr>Tabla de contenidos</vt:lpstr>
      <vt:lpstr>Introducción</vt:lpstr>
      <vt:lpstr>Presentación de PowerPoint</vt:lpstr>
      <vt:lpstr>Gráficos sencillos y complejos</vt:lpstr>
      <vt:lpstr>Funciones de alto y bajo nivel</vt:lpstr>
      <vt:lpstr>Gráficos sencillos</vt:lpstr>
      <vt:lpstr>Exportar plots</vt:lpstr>
      <vt:lpstr>Presentación de PowerPoint</vt:lpstr>
      <vt:lpstr>Gráficos sencillos</vt:lpstr>
      <vt:lpstr>Presentación de PowerPoint</vt:lpstr>
      <vt:lpstr>Gráficos sencillos</vt:lpstr>
      <vt:lpstr>Histograma</vt:lpstr>
      <vt:lpstr>Diagrama de caja y bigote</vt:lpstr>
      <vt:lpstr>Diagrama de caja y bigote</vt:lpstr>
      <vt:lpstr>Diagrama de caja y bigote</vt:lpstr>
      <vt:lpstr>Diagrama de caja y bigote</vt:lpstr>
      <vt:lpstr>Descanso de 20min</vt:lpstr>
      <vt:lpstr>Gráficos complejos</vt:lpstr>
      <vt:lpstr>¿Por qué ggplot2?</vt:lpstr>
      <vt:lpstr>¿Qué es ggplot2?</vt:lpstr>
      <vt:lpstr>Gramática</vt:lpstr>
      <vt:lpstr>Ejemplo</vt:lpstr>
      <vt:lpstr>Características de los gráficos</vt:lpstr>
      <vt:lpstr>Características de los gráficos</vt:lpstr>
      <vt:lpstr>Características de los gráficos</vt:lpstr>
      <vt:lpstr>Características de los gráficos</vt:lpstr>
      <vt:lpstr>Histogramas en ggplot2</vt:lpstr>
      <vt:lpstr>Histogramas en ggplot2</vt:lpstr>
      <vt:lpstr>Múltiples figuras en un gráfico </vt:lpstr>
      <vt:lpstr>Histogramas en ggplot2</vt:lpstr>
      <vt:lpstr>Actividad 01</vt:lpstr>
      <vt:lpstr>Aplicación</vt:lpstr>
      <vt:lpstr>Calcular promedio y desviación estandar</vt:lpstr>
      <vt:lpstr>Visualizar promedio y DE</vt:lpstr>
      <vt:lpstr>Agregar recta de regresión</vt:lpstr>
      <vt:lpstr>Agregar recta de regresión</vt:lpstr>
      <vt:lpstr>Exportar plots de ggplot2</vt:lpstr>
      <vt:lpstr>Reflexión</vt:lpstr>
      <vt:lpstr>Gracias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3:  Gráficos en R</dc:title>
  <cp:lastModifiedBy>ANDREA HERNANDEZ MIRANDA</cp:lastModifiedBy>
  <cp:revision>26</cp:revision>
  <dcterms:modified xsi:type="dcterms:W3CDTF">2024-06-07T05:35:36Z</dcterms:modified>
</cp:coreProperties>
</file>